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2" r:id="rId3"/>
    <p:sldId id="315" r:id="rId4"/>
    <p:sldId id="313" r:id="rId5"/>
    <p:sldId id="314" r:id="rId6"/>
    <p:sldId id="311" r:id="rId7"/>
    <p:sldId id="297" r:id="rId8"/>
    <p:sldId id="302" r:id="rId9"/>
    <p:sldId id="303" r:id="rId10"/>
    <p:sldId id="304" r:id="rId11"/>
    <p:sldId id="305" r:id="rId12"/>
    <p:sldId id="306" r:id="rId13"/>
    <p:sldId id="308" r:id="rId14"/>
    <p:sldId id="309" r:id="rId15"/>
    <p:sldId id="310" r:id="rId16"/>
    <p:sldId id="299" r:id="rId17"/>
    <p:sldId id="316" r:id="rId18"/>
    <p:sldId id="257" r:id="rId19"/>
    <p:sldId id="291" r:id="rId20"/>
    <p:sldId id="292" r:id="rId21"/>
    <p:sldId id="293" r:id="rId22"/>
    <p:sldId id="317" r:id="rId23"/>
    <p:sldId id="258" r:id="rId24"/>
    <p:sldId id="259" r:id="rId25"/>
    <p:sldId id="260" r:id="rId26"/>
    <p:sldId id="261" r:id="rId27"/>
    <p:sldId id="262" r:id="rId28"/>
    <p:sldId id="263" r:id="rId29"/>
    <p:sldId id="264" r:id="rId30"/>
    <p:sldId id="265" r:id="rId31"/>
    <p:sldId id="266" r:id="rId32"/>
    <p:sldId id="267" r:id="rId33"/>
    <p:sldId id="268" r:id="rId34"/>
    <p:sldId id="269" r:id="rId35"/>
    <p:sldId id="270" r:id="rId36"/>
    <p:sldId id="271" r:id="rId37"/>
    <p:sldId id="272" r:id="rId38"/>
    <p:sldId id="273" r:id="rId39"/>
    <p:sldId id="318" r:id="rId40"/>
    <p:sldId id="321" r:id="rId41"/>
    <p:sldId id="320" r:id="rId42"/>
    <p:sldId id="322" r:id="rId43"/>
    <p:sldId id="323" r:id="rId44"/>
    <p:sldId id="324" r:id="rId45"/>
    <p:sldId id="325" r:id="rId46"/>
    <p:sldId id="326" r:id="rId47"/>
    <p:sldId id="327" r:id="rId48"/>
    <p:sldId id="328" r:id="rId49"/>
    <p:sldId id="329" r:id="rId50"/>
    <p:sldId id="330" r:id="rId51"/>
    <p:sldId id="295" r:id="rId52"/>
    <p:sldId id="275" r:id="rId53"/>
    <p:sldId id="319" r:id="rId54"/>
    <p:sldId id="276" r:id="rId55"/>
    <p:sldId id="277" r:id="rId56"/>
    <p:sldId id="278" r:id="rId57"/>
    <p:sldId id="279" r:id="rId58"/>
    <p:sldId id="280" r:id="rId59"/>
    <p:sldId id="281" r:id="rId60"/>
    <p:sldId id="282" r:id="rId61"/>
    <p:sldId id="283" r:id="rId62"/>
    <p:sldId id="284" r:id="rId63"/>
    <p:sldId id="285" r:id="rId64"/>
    <p:sldId id="286" r:id="rId65"/>
    <p:sldId id="287" r:id="rId66"/>
    <p:sldId id="288" r:id="rId67"/>
    <p:sldId id="289" r:id="rId68"/>
    <p:sldId id="290" r:id="rId69"/>
    <p:sldId id="300" r:id="rId70"/>
    <p:sldId id="301" r:id="rId71"/>
    <p:sldId id="331" r:id="rId72"/>
    <p:sldId id="332" r:id="rId73"/>
    <p:sldId id="333" r:id="rId74"/>
    <p:sldId id="334" r:id="rId75"/>
    <p:sldId id="335" r:id="rId76"/>
    <p:sldId id="298" r:id="rId77"/>
    <p:sldId id="294" r:id="rId78"/>
    <p:sldId id="296" r:id="rId7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2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0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33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2731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99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03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48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07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8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21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6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2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0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45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04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1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3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17C0BB3-3509-4D6B-81C9-88FA727F0ED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D93C5-B189-4B93-B65A-7A4890E3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817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PRIORITY QUEUES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3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57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430156" y="2753278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6277392" y="2555207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050229" y="2372555"/>
            <a:ext cx="734096" cy="7083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325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13615" y="271848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4960851" y="2520415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07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040612" y="201415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546876" y="1816080"/>
            <a:ext cx="705109" cy="28493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622642" y="201415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1038115" cy="28493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411018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3917282" y="2520414"/>
            <a:ext cx="210191" cy="2992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713563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4560799" y="2534686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993048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endCxn id="18" idx="7"/>
          </p:cNvCxnSpPr>
          <p:nvPr/>
        </p:nvCxnSpPr>
        <p:spPr>
          <a:xfrm flipH="1">
            <a:off x="6499312" y="2520414"/>
            <a:ext cx="210191" cy="2992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04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040612" y="201415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546876" y="1816080"/>
            <a:ext cx="705109" cy="28493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622642" y="201415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1038115" cy="28493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411018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3917282" y="2520414"/>
            <a:ext cx="210191" cy="2992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713563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4560799" y="2534686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993048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6499312" y="2520414"/>
            <a:ext cx="210191" cy="2992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272533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1"/>
          </p:cNvCxnSpPr>
          <p:nvPr/>
        </p:nvCxnSpPr>
        <p:spPr>
          <a:xfrm>
            <a:off x="7119769" y="2534686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52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040612" y="201415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546876" y="1816080"/>
            <a:ext cx="705109" cy="28493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622642" y="201415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1038115" cy="28493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411018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3917282" y="2520414"/>
            <a:ext cx="210191" cy="2992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713563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4560799" y="2534686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993048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>
            <a:endCxn id="13" idx="7"/>
          </p:cNvCxnSpPr>
          <p:nvPr/>
        </p:nvCxnSpPr>
        <p:spPr>
          <a:xfrm flipH="1">
            <a:off x="6499312" y="2520414"/>
            <a:ext cx="210191" cy="2992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272533" y="2732757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>
            <a:endCxn id="15" idx="1"/>
          </p:cNvCxnSpPr>
          <p:nvPr/>
        </p:nvCxnSpPr>
        <p:spPr>
          <a:xfrm>
            <a:off x="7119769" y="2534686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905284" y="352534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>
            <a:endCxn id="17" idx="7"/>
          </p:cNvCxnSpPr>
          <p:nvPr/>
        </p:nvCxnSpPr>
        <p:spPr>
          <a:xfrm flipH="1">
            <a:off x="3411548" y="3313003"/>
            <a:ext cx="210191" cy="2992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40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21" y="2021166"/>
            <a:ext cx="4772025" cy="3533775"/>
          </a:xfrm>
        </p:spPr>
      </p:pic>
      <p:sp>
        <p:nvSpPr>
          <p:cNvPr id="5" name="TextBox 4"/>
          <p:cNvSpPr txBox="1"/>
          <p:nvPr/>
        </p:nvSpPr>
        <p:spPr>
          <a:xfrm>
            <a:off x="1126273" y="702526"/>
            <a:ext cx="2234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Not a binary heap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547020" y="4301544"/>
            <a:ext cx="296214" cy="5022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7615055" y="4675031"/>
            <a:ext cx="656823" cy="64394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20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48530" y="5489353"/>
            <a:ext cx="4807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not a heap: not </a:t>
            </a:r>
            <a:r>
              <a:rPr lang="hu-HU" dirty="0" smtClean="0"/>
              <a:t>complete because</a:t>
            </a:r>
            <a:endParaRPr lang="hu-HU" dirty="0" smtClean="0"/>
          </a:p>
          <a:p>
            <a:r>
              <a:rPr lang="hu-HU" dirty="0"/>
              <a:t>o</a:t>
            </a:r>
            <a:r>
              <a:rPr lang="hu-HU" dirty="0" smtClean="0"/>
              <a:t>f this node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1074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Heap properties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38648"/>
            <a:ext cx="8946541" cy="4509751"/>
          </a:xfrm>
        </p:spPr>
        <p:txBody>
          <a:bodyPr>
            <a:normAutofit/>
          </a:bodyPr>
          <a:lstStyle/>
          <a:p>
            <a:r>
              <a:rPr lang="hu-HU" dirty="0" smtClean="0"/>
              <a:t>1.) </a:t>
            </a:r>
            <a:r>
              <a:rPr lang="hu-HU" b="1" dirty="0" smtClean="0"/>
              <a:t>Complete</a:t>
            </a:r>
            <a:r>
              <a:rPr lang="hu-HU" dirty="0" smtClean="0"/>
              <a:t> -&gt; we construct the heap from left to right across each 			row // of course the last row may not be completely </a:t>
            </a:r>
            <a:r>
              <a:rPr lang="hu-HU" dirty="0" smtClean="0"/>
              <a:t>full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	There is no mising node from left to right in a layer</a:t>
            </a:r>
          </a:p>
          <a:p>
            <a:r>
              <a:rPr lang="hu-HU" dirty="0" smtClean="0"/>
              <a:t>2.) In a binary heap every node can have 2 children, left child and 			right child</a:t>
            </a:r>
          </a:p>
          <a:p>
            <a:endParaRPr lang="hu-HU" dirty="0"/>
          </a:p>
          <a:p>
            <a:r>
              <a:rPr lang="hu-HU" dirty="0" smtClean="0"/>
              <a:t>3.) Min heap </a:t>
            </a:r>
            <a:r>
              <a:rPr lang="hu-HU" dirty="0" smtClean="0">
                <a:sym typeface="Wingdings" panose="05000000000000000000" pitchFamily="2" charset="2"/>
              </a:rPr>
              <a:t> the parent is always smaller than the values of the 							children</a:t>
            </a:r>
          </a:p>
          <a:p>
            <a:pPr marL="457200" lvl="1" indent="0">
              <a:buNone/>
            </a:pPr>
            <a:r>
              <a:rPr lang="hu-HU" dirty="0" smtClean="0">
                <a:sym typeface="Wingdings" panose="05000000000000000000" pitchFamily="2" charset="2"/>
              </a:rPr>
              <a:t>   Max heap  the parent is always greater </a:t>
            </a:r>
          </a:p>
          <a:p>
            <a:pPr marL="457200" lvl="1" indent="0">
              <a:buNone/>
            </a:pPr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So: the root node will be the smallest/ greatest value in the heap</a:t>
            </a:r>
          </a:p>
          <a:p>
            <a:pPr marL="457200" lvl="1" indent="0">
              <a:buNone/>
            </a:pPr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// O(1) access !!!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4579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21" y="2021166"/>
            <a:ext cx="4772025" cy="3533775"/>
          </a:xfrm>
        </p:spPr>
      </p:pic>
      <p:sp>
        <p:nvSpPr>
          <p:cNvPr id="2" name="TextBox 1"/>
          <p:cNvSpPr txBox="1"/>
          <p:nvPr/>
        </p:nvSpPr>
        <p:spPr>
          <a:xfrm>
            <a:off x="1126273" y="702526"/>
            <a:ext cx="3430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Binary </a:t>
            </a:r>
            <a:r>
              <a:rPr lang="hu-HU" b="1" u="sng" dirty="0" smtClean="0"/>
              <a:t>heap:</a:t>
            </a:r>
            <a:r>
              <a:rPr lang="hu-HU" dirty="0" smtClean="0"/>
              <a:t> maximum heap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23606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21" y="2021166"/>
            <a:ext cx="4772025" cy="3533775"/>
          </a:xfrm>
        </p:spPr>
      </p:pic>
      <p:sp>
        <p:nvSpPr>
          <p:cNvPr id="5" name="TextBox 4"/>
          <p:cNvSpPr txBox="1"/>
          <p:nvPr/>
        </p:nvSpPr>
        <p:spPr>
          <a:xfrm>
            <a:off x="5532856" y="27507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33036" y="319059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56696" y="31201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88559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55359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894345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875142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86029" y="50740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7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33036" y="50740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8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26273" y="702526"/>
            <a:ext cx="3430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Binary </a:t>
            </a:r>
            <a:r>
              <a:rPr lang="hu-HU" b="1" u="sng" dirty="0" smtClean="0"/>
              <a:t>heap:</a:t>
            </a:r>
            <a:r>
              <a:rPr lang="hu-HU" dirty="0" smtClean="0"/>
              <a:t> maximum heap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7344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It is an abstract data type such as stack or queue</a:t>
            </a:r>
          </a:p>
          <a:p>
            <a:r>
              <a:rPr lang="hu-HU" dirty="0" smtClean="0"/>
              <a:t>BUT every item has an additional property: a priority value</a:t>
            </a:r>
          </a:p>
          <a:p>
            <a:r>
              <a:rPr lang="en-US" dirty="0"/>
              <a:t>In a priority queue, an element with high priority is served before an element with </a:t>
            </a:r>
            <a:r>
              <a:rPr lang="en-US" dirty="0" smtClean="0"/>
              <a:t>low</a:t>
            </a:r>
            <a:r>
              <a:rPr lang="hu-HU" dirty="0" smtClean="0"/>
              <a:t>er</a:t>
            </a:r>
            <a:r>
              <a:rPr lang="en-US" dirty="0" smtClean="0"/>
              <a:t> priority</a:t>
            </a:r>
            <a:endParaRPr lang="hu-HU" dirty="0" smtClean="0"/>
          </a:p>
          <a:p>
            <a:r>
              <a:rPr lang="hu-HU" dirty="0" smtClean="0"/>
              <a:t>Priority queues are usually implemented with heaps, but it can be implemented with self balancing trees as well </a:t>
            </a:r>
          </a:p>
          <a:p>
            <a:r>
              <a:rPr lang="hu-HU" dirty="0" smtClean="0"/>
              <a:t>Very similar to queues with some modification: when we would like to get the next item </a:t>
            </a:r>
            <a:r>
              <a:rPr lang="hu-HU" dirty="0" smtClean="0">
                <a:sym typeface="Wingdings" panose="05000000000000000000" pitchFamily="2" charset="2"/>
              </a:rPr>
              <a:t> the highest priority element is retrieved first !!!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No FIFO structure here !!!</a:t>
            </a:r>
          </a:p>
        </p:txBody>
      </p:sp>
    </p:spTree>
    <p:extLst>
      <p:ext uri="{BB962C8B-B14F-4D97-AF65-F5344CB8AC3E}">
        <p14:creationId xmlns:p14="http://schemas.microsoft.com/office/powerpoint/2010/main" val="18493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9311"/>
          </a:xfrm>
        </p:spPr>
        <p:txBody>
          <a:bodyPr/>
          <a:lstStyle/>
          <a:p>
            <a:r>
              <a:rPr lang="hu-HU" u="sng" dirty="0" err="1" smtClean="0"/>
              <a:t>Represent</a:t>
            </a:r>
            <a:r>
              <a:rPr lang="hu-HU" u="sng" dirty="0" smtClean="0"/>
              <a:t> </a:t>
            </a:r>
            <a:r>
              <a:rPr lang="hu-HU" u="sng" dirty="0" err="1" smtClean="0"/>
              <a:t>heap</a:t>
            </a:r>
            <a:r>
              <a:rPr lang="hu-HU" u="sng" dirty="0" smtClean="0"/>
              <a:t> </a:t>
            </a:r>
            <a:r>
              <a:rPr lang="hu-HU" u="sng" dirty="0" err="1" smtClean="0"/>
              <a:t>as</a:t>
            </a:r>
            <a:r>
              <a:rPr lang="hu-HU" u="sng" dirty="0" smtClean="0"/>
              <a:t> </a:t>
            </a:r>
            <a:r>
              <a:rPr lang="hu-HU" u="sng" dirty="0" err="1" smtClean="0"/>
              <a:t>array</a:t>
            </a:r>
            <a:endParaRPr lang="en-US" u="sng" dirty="0"/>
          </a:p>
        </p:txBody>
      </p:sp>
      <p:sp>
        <p:nvSpPr>
          <p:cNvPr id="5" name="Rectangle 4"/>
          <p:cNvSpPr/>
          <p:nvPr/>
        </p:nvSpPr>
        <p:spPr>
          <a:xfrm>
            <a:off x="8987884" y="186225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21" y="2021166"/>
            <a:ext cx="4772025" cy="3533775"/>
          </a:xfrm>
        </p:spPr>
      </p:pic>
      <p:sp>
        <p:nvSpPr>
          <p:cNvPr id="8" name="TextBox 7"/>
          <p:cNvSpPr txBox="1"/>
          <p:nvPr/>
        </p:nvSpPr>
        <p:spPr>
          <a:xfrm>
            <a:off x="5532856" y="27507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433036" y="319059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56696" y="31201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88559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55359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94345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75142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6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86029" y="50740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7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433036" y="50740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8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987884" y="224139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987884" y="262053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36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987884" y="299967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993439" y="337881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993439" y="3757959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993439" y="4137100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993439" y="451624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987884" y="487962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647548" y="18671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647548" y="22364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647548" y="26058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647548" y="29751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647548" y="33788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647548" y="37481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0647548" y="411748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0647548" y="448681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0647548" y="485614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46111" y="1601513"/>
            <a:ext cx="330411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assign indexes to every </a:t>
            </a:r>
          </a:p>
          <a:p>
            <a:r>
              <a:rPr lang="hu-HU" dirty="0" smtClean="0"/>
              <a:t>node in the heap !!!</a:t>
            </a:r>
          </a:p>
          <a:p>
            <a:endParaRPr lang="hu-HU" dirty="0"/>
          </a:p>
          <a:p>
            <a:r>
              <a:rPr lang="hu-HU" dirty="0" smtClean="0"/>
              <a:t>~ the index will be the index</a:t>
            </a:r>
          </a:p>
          <a:p>
            <a:r>
              <a:rPr lang="hu-HU" dirty="0"/>
              <a:t>i</a:t>
            </a:r>
            <a:r>
              <a:rPr lang="hu-HU" dirty="0" smtClean="0"/>
              <a:t>n a one dimensional array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8251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9311"/>
          </a:xfrm>
        </p:spPr>
        <p:txBody>
          <a:bodyPr/>
          <a:lstStyle/>
          <a:p>
            <a:r>
              <a:rPr lang="hu-HU" u="sng" dirty="0" err="1" smtClean="0"/>
              <a:t>Represent</a:t>
            </a:r>
            <a:r>
              <a:rPr lang="hu-HU" u="sng" dirty="0" smtClean="0"/>
              <a:t> </a:t>
            </a:r>
            <a:r>
              <a:rPr lang="hu-HU" u="sng" dirty="0" err="1" smtClean="0"/>
              <a:t>heap</a:t>
            </a:r>
            <a:r>
              <a:rPr lang="hu-HU" u="sng" dirty="0" smtClean="0"/>
              <a:t> </a:t>
            </a:r>
            <a:r>
              <a:rPr lang="hu-HU" u="sng" dirty="0" err="1" smtClean="0"/>
              <a:t>as</a:t>
            </a:r>
            <a:r>
              <a:rPr lang="hu-HU" u="sng" dirty="0" smtClean="0"/>
              <a:t> </a:t>
            </a:r>
            <a:r>
              <a:rPr lang="hu-HU" u="sng" dirty="0" err="1" smtClean="0"/>
              <a:t>array</a:t>
            </a:r>
            <a:endParaRPr lang="en-US" u="sng" dirty="0"/>
          </a:p>
        </p:txBody>
      </p:sp>
      <p:sp>
        <p:nvSpPr>
          <p:cNvPr id="5" name="Rectangle 4"/>
          <p:cNvSpPr/>
          <p:nvPr/>
        </p:nvSpPr>
        <p:spPr>
          <a:xfrm>
            <a:off x="8987884" y="186225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21" y="2021166"/>
            <a:ext cx="4772025" cy="3533775"/>
          </a:xfrm>
        </p:spPr>
      </p:pic>
      <p:sp>
        <p:nvSpPr>
          <p:cNvPr id="7" name="TextBox 6"/>
          <p:cNvSpPr txBox="1"/>
          <p:nvPr/>
        </p:nvSpPr>
        <p:spPr>
          <a:xfrm>
            <a:off x="5532856" y="27507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33036" y="319059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356696" y="31201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8559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55359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894345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875142" y="40977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486029" y="50740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7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33036" y="50740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8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987884" y="224139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987884" y="262053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36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987884" y="299967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993439" y="337881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993439" y="3757959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993439" y="4137100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993439" y="451624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987884" y="487962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47548" y="18671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647548" y="22364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647548" y="26058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647548" y="29751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647548" y="33788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647548" y="37481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647548" y="411748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0647548" y="448681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0647548" y="485614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266960" y="1855129"/>
            <a:ext cx="475729" cy="329633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59723" y="2602258"/>
            <a:ext cx="807237" cy="329633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2i+1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742689" y="2602258"/>
            <a:ext cx="807237" cy="329633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2i+2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2" name="Straight Connector 41"/>
          <p:cNvCxnSpPr>
            <a:stCxn id="38" idx="1"/>
            <a:endCxn id="39" idx="0"/>
          </p:cNvCxnSpPr>
          <p:nvPr/>
        </p:nvCxnSpPr>
        <p:spPr>
          <a:xfrm flipH="1">
            <a:off x="863342" y="2019946"/>
            <a:ext cx="403618" cy="5823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8" idx="3"/>
            <a:endCxn id="40" idx="0"/>
          </p:cNvCxnSpPr>
          <p:nvPr/>
        </p:nvCxnSpPr>
        <p:spPr>
          <a:xfrm>
            <a:off x="1742689" y="2019946"/>
            <a:ext cx="403619" cy="5823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03162" y="1492922"/>
            <a:ext cx="1603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</a:t>
            </a:r>
            <a:r>
              <a:rPr lang="hu-HU" dirty="0" smtClean="0"/>
              <a:t>arent node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459723" y="3052091"/>
            <a:ext cx="7264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l</a:t>
            </a:r>
            <a:r>
              <a:rPr lang="hu-HU" dirty="0" smtClean="0"/>
              <a:t>eft</a:t>
            </a:r>
          </a:p>
          <a:p>
            <a:r>
              <a:rPr lang="hu-HU" dirty="0" smtClean="0"/>
              <a:t>child</a:t>
            </a:r>
            <a:endParaRPr lang="hu-HU" dirty="0"/>
          </a:p>
        </p:txBody>
      </p:sp>
      <p:sp>
        <p:nvSpPr>
          <p:cNvPr id="41" name="TextBox 40"/>
          <p:cNvSpPr txBox="1"/>
          <p:nvPr/>
        </p:nvSpPr>
        <p:spPr>
          <a:xfrm>
            <a:off x="1697138" y="3025564"/>
            <a:ext cx="7264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right</a:t>
            </a:r>
          </a:p>
          <a:p>
            <a:r>
              <a:rPr lang="hu-HU" dirty="0" smtClean="0"/>
              <a:t>child</a:t>
            </a:r>
            <a:endParaRPr lang="hu-HU" dirty="0"/>
          </a:p>
        </p:txBody>
      </p:sp>
      <p:sp>
        <p:nvSpPr>
          <p:cNvPr id="33" name="TextBox 32"/>
          <p:cNvSpPr txBox="1"/>
          <p:nvPr/>
        </p:nvSpPr>
        <p:spPr>
          <a:xfrm>
            <a:off x="2922137" y="5981220"/>
            <a:ext cx="4265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Accessing the root node:  array[0]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6183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6630" y="165304"/>
            <a:ext cx="96943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smtClean="0"/>
              <a:t>heap</a:t>
            </a:r>
            <a:r>
              <a:rPr lang="hu-HU" dirty="0" smtClean="0"/>
              <a:t>: first we insert the data to the heap and we check whether the </a:t>
            </a:r>
          </a:p>
          <a:p>
            <a:r>
              <a:rPr lang="hu-HU" dirty="0"/>
              <a:t>	</a:t>
            </a:r>
            <a:r>
              <a:rPr lang="hu-HU" dirty="0" smtClean="0"/>
              <a:t>heap properties are met </a:t>
            </a:r>
          </a:p>
          <a:p>
            <a:r>
              <a:rPr lang="hu-HU" dirty="0"/>
              <a:t>	</a:t>
            </a:r>
            <a:r>
              <a:rPr lang="hu-HU" dirty="0" smtClean="0"/>
              <a:t>	~ if the heap properties are violated: we reconstruct the heap in </a:t>
            </a:r>
          </a:p>
          <a:p>
            <a:r>
              <a:rPr lang="hu-HU" dirty="0"/>
              <a:t>	</a:t>
            </a:r>
            <a:r>
              <a:rPr lang="hu-HU" dirty="0" smtClean="0"/>
              <a:t>		order to make it a valid heap !!!</a:t>
            </a:r>
          </a:p>
          <a:p>
            <a:r>
              <a:rPr lang="hu-HU" dirty="0"/>
              <a:t>	</a:t>
            </a:r>
            <a:r>
              <a:rPr lang="hu-HU" dirty="0" smtClean="0"/>
              <a:t>			„heapify process” </a:t>
            </a:r>
            <a:endParaRPr lang="en-US" b="1" u="sng" dirty="0"/>
          </a:p>
        </p:txBody>
      </p:sp>
      <p:sp>
        <p:nvSpPr>
          <p:cNvPr id="4" name="Rectangle 3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1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6630" y="165304"/>
            <a:ext cx="9694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smtClean="0"/>
              <a:t>heap</a:t>
            </a:r>
            <a:r>
              <a:rPr lang="hu-HU" dirty="0" smtClean="0"/>
              <a:t>:</a:t>
            </a:r>
            <a:endParaRPr lang="en-US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145059" y="659027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Insert: </a:t>
            </a:r>
            <a:r>
              <a:rPr lang="hu-HU" dirty="0" smtClean="0"/>
              <a:t>23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82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6" name="Rectangle 5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53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5059" y="659027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Insert</a:t>
            </a:r>
            <a:r>
              <a:rPr lang="hu-HU" dirty="0" smtClean="0"/>
              <a:t>: 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8" name="Rectangle 7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5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9" name="Rectangle 8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8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45059" y="659027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Insert</a:t>
            </a:r>
            <a:r>
              <a:rPr lang="hu-HU" dirty="0" smtClean="0"/>
              <a:t>: 100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1" name="Rectangle 10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6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1" name="Rectangle 10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1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0" name="Rectangle 9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3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Integer values as priorities</a:t>
            </a:r>
            <a:endParaRPr lang="hu-HU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249250" y="1983346"/>
            <a:ext cx="956543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Sometimes: we do not specify the priority  // for example when implementing heap</a:t>
            </a:r>
          </a:p>
          <a:p>
            <a:endParaRPr lang="hu-HU" dirty="0"/>
          </a:p>
          <a:p>
            <a:r>
              <a:rPr lang="hu-HU" dirty="0" smtClean="0"/>
              <a:t>	- the value of an integer or double can be interpreted as a priority</a:t>
            </a:r>
          </a:p>
          <a:p>
            <a:r>
              <a:rPr lang="hu-HU" dirty="0"/>
              <a:t>	</a:t>
            </a:r>
            <a:r>
              <a:rPr lang="hu-HU" dirty="0" smtClean="0"/>
              <a:t>- so we can omit the priority when inserting new integers or doubles</a:t>
            </a:r>
          </a:p>
          <a:p>
            <a:r>
              <a:rPr lang="hu-HU" dirty="0" smtClean="0"/>
              <a:t>	- the priority of 10 will be greater than that of 5 because 10 &gt; 5 so there is no</a:t>
            </a:r>
          </a:p>
          <a:p>
            <a:r>
              <a:rPr lang="hu-HU" dirty="0"/>
              <a:t>	</a:t>
            </a:r>
            <a:r>
              <a:rPr lang="hu-HU" dirty="0" smtClean="0"/>
              <a:t>	need to store the priority in another variable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0642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1" name="Rectangle 10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58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45059" y="659027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Insert</a:t>
            </a:r>
            <a:r>
              <a:rPr lang="hu-HU" dirty="0" smtClean="0"/>
              <a:t>: 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2" name="Rectangle 11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7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3" name="Rectangle 12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68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45059" y="659027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Insert</a:t>
            </a:r>
            <a:r>
              <a:rPr lang="hu-HU" dirty="0" smtClean="0"/>
              <a:t>: 210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4" name="Rectangle 13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92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5" name="Rectangle 14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99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5" name="Rectangle 14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82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5" name="Rectangle 14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6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5" name="Rectangle 14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15" name="Rectangle 14"/>
          <p:cNvSpPr/>
          <p:nvPr/>
        </p:nvSpPr>
        <p:spPr>
          <a:xfrm>
            <a:off x="9322735" y="224862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2735" y="262776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22735" y="300690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22735" y="3386044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28290" y="3765185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28290" y="414432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28290" y="452346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328290" y="490260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322735" y="526599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982399" y="22535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82399" y="26228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982399" y="29921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982399" y="33615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82399" y="37651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982399" y="4134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982399" y="45038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0982399" y="48731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0982399" y="52425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9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6630" y="165304"/>
            <a:ext cx="240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 smtClean="0"/>
              <a:t>Building a </a:t>
            </a:r>
            <a:r>
              <a:rPr lang="hu-HU" b="1" u="sng" dirty="0" err="1" smtClean="0"/>
              <a:t>heap</a:t>
            </a:r>
            <a:endParaRPr lang="en-US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2150772" y="4134118"/>
            <a:ext cx="756328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u-HU" dirty="0" smtClean="0"/>
              <a:t>it is an O(N) process to construct a heap</a:t>
            </a:r>
          </a:p>
          <a:p>
            <a:pPr marL="285750" indent="-285750">
              <a:buFontTx/>
              <a:buChar char="-"/>
            </a:pPr>
            <a:r>
              <a:rPr lang="hu-HU" dirty="0" smtClean="0"/>
              <a:t>OK we have to reconstruct it if the heap properties are violated</a:t>
            </a:r>
          </a:p>
          <a:p>
            <a:r>
              <a:rPr lang="hu-HU" dirty="0"/>
              <a:t>	</a:t>
            </a:r>
            <a:r>
              <a:rPr lang="hu-HU" dirty="0" smtClean="0"/>
              <a:t>but it takes O(logN) time</a:t>
            </a:r>
          </a:p>
          <a:p>
            <a:r>
              <a:rPr lang="hu-HU" dirty="0"/>
              <a:t>	</a:t>
            </a:r>
            <a:r>
              <a:rPr lang="hu-HU" dirty="0" smtClean="0"/>
              <a:t>	O(N) + O(logN) = O(N)</a:t>
            </a:r>
          </a:p>
          <a:p>
            <a:pPr marL="285750" indent="-285750">
              <a:buFontTx/>
              <a:buChar char="-"/>
            </a:pPr>
            <a:r>
              <a:rPr lang="hu-HU" dirty="0"/>
              <a:t>i</a:t>
            </a:r>
            <a:r>
              <a:rPr lang="hu-HU" dirty="0" smtClean="0"/>
              <a:t>nserting an item to the heap is just adding the data to the </a:t>
            </a:r>
          </a:p>
          <a:p>
            <a:pPr lvl="1"/>
            <a:r>
              <a:rPr lang="hu-HU" dirty="0" smtClean="0"/>
              <a:t>array with incremented index !!!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403783" y="53463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403783" y="913777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03783" y="1292918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403783" y="1672059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09338" y="2051200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09338" y="2430341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409338" y="2809482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409338" y="3188623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403783" y="3552006"/>
            <a:ext cx="1572322" cy="37914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063447" y="5395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063447" y="9088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9063447" y="127820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9063447" y="16475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9063447" y="2051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9063447" y="24205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9063447" y="278986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9063447" y="315919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7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9063447" y="352852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60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Operations</a:t>
            </a:r>
            <a:endParaRPr lang="hu-HU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249251" y="1853248"/>
            <a:ext cx="9395521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insertWithPriority(data, priority)  // sometimes we do not specify the priority</a:t>
            </a:r>
          </a:p>
          <a:p>
            <a:endParaRPr lang="hu-HU" dirty="0"/>
          </a:p>
          <a:p>
            <a:r>
              <a:rPr lang="hu-HU" dirty="0" smtClean="0"/>
              <a:t>	This method will insert new item into the priority queue. We have to specify</a:t>
            </a:r>
          </a:p>
          <a:p>
            <a:r>
              <a:rPr lang="hu-HU" dirty="0"/>
              <a:t>	</a:t>
            </a:r>
            <a:r>
              <a:rPr lang="hu-HU" dirty="0" smtClean="0"/>
              <a:t>the data we want to insert and the priority associated with the given data</a:t>
            </a:r>
          </a:p>
          <a:p>
            <a:endParaRPr lang="hu-HU" dirty="0"/>
          </a:p>
          <a:p>
            <a:r>
              <a:rPr lang="hu-HU" dirty="0" smtClean="0"/>
              <a:t>getHighestPriorityElement()</a:t>
            </a:r>
          </a:p>
          <a:p>
            <a:endParaRPr lang="hu-HU" dirty="0"/>
          </a:p>
          <a:p>
            <a:r>
              <a:rPr lang="hu-HU" dirty="0" smtClean="0"/>
              <a:t>	Returns the element with highest priority: we have to reconstruct the heap</a:t>
            </a:r>
          </a:p>
          <a:p>
            <a:r>
              <a:rPr lang="hu-HU" dirty="0"/>
              <a:t>	</a:t>
            </a:r>
            <a:r>
              <a:rPr lang="hu-HU" dirty="0" smtClean="0"/>
              <a:t>Max heap: returns maximum element</a:t>
            </a:r>
          </a:p>
          <a:p>
            <a:r>
              <a:rPr lang="hu-HU" dirty="0"/>
              <a:t>	</a:t>
            </a:r>
            <a:r>
              <a:rPr lang="hu-HU" dirty="0" smtClean="0"/>
              <a:t>Min heap: returns minimum element</a:t>
            </a:r>
          </a:p>
          <a:p>
            <a:endParaRPr lang="hu-HU" dirty="0"/>
          </a:p>
          <a:p>
            <a:r>
              <a:rPr lang="hu-HU" dirty="0"/>
              <a:t>p</a:t>
            </a:r>
            <a:r>
              <a:rPr lang="hu-HU" dirty="0" smtClean="0"/>
              <a:t>eek()</a:t>
            </a:r>
          </a:p>
          <a:p>
            <a:endParaRPr lang="hu-HU" dirty="0"/>
          </a:p>
          <a:p>
            <a:r>
              <a:rPr lang="hu-HU" dirty="0" smtClean="0"/>
              <a:t>	Returns the element with highest priority: the structure of the heap</a:t>
            </a:r>
          </a:p>
          <a:p>
            <a:r>
              <a:rPr lang="hu-HU" dirty="0"/>
              <a:t>	</a:t>
            </a:r>
            <a:r>
              <a:rPr lang="hu-HU" dirty="0" smtClean="0"/>
              <a:t>does not change !!!</a:t>
            </a:r>
          </a:p>
          <a:p>
            <a:endParaRPr lang="hu-HU" dirty="0"/>
          </a:p>
          <a:p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8614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Remove operation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325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641642" y="2005275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654362" y="343042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5455927" y="3215874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498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641642" y="2005275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654362" y="343042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5455927" y="3215874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850006" y="2200468"/>
            <a:ext cx="2170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deleteNode(210);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0362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641642" y="2005275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654362" y="343042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5455927" y="3215874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980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endCxn id="5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endCxn id="7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654362" y="343042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5455927" y="3215874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0506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endCxn id="5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endCxn id="7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654362" y="3430421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5455927" y="3215874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  <p:sp>
        <p:nvSpPr>
          <p:cNvPr id="13" name="TextBox 12"/>
          <p:cNvSpPr txBox="1"/>
          <p:nvPr/>
        </p:nvSpPr>
        <p:spPr>
          <a:xfrm>
            <a:off x="2846231" y="4803820"/>
            <a:ext cx="6094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OK, we have to find the last item in the heap:</a:t>
            </a:r>
          </a:p>
          <a:p>
            <a:endParaRPr lang="hu-HU" dirty="0"/>
          </a:p>
          <a:p>
            <a:r>
              <a:rPr lang="hu-HU" dirty="0" smtClean="0"/>
              <a:t>	heapArray[lastIndex] </a:t>
            </a:r>
            <a:r>
              <a:rPr lang="hu-HU" dirty="0" smtClean="0">
                <a:sym typeface="Wingdings" panose="05000000000000000000" pitchFamily="2" charset="2"/>
              </a:rPr>
              <a:t> very easy to find it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9321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  <p:sp>
        <p:nvSpPr>
          <p:cNvPr id="13" name="Oval 12"/>
          <p:cNvSpPr/>
          <p:nvPr/>
        </p:nvSpPr>
        <p:spPr>
          <a:xfrm>
            <a:off x="5641642" y="2005275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>
            <a:stCxn id="13" idx="3"/>
            <a:endCxn id="14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4" idx="3"/>
            <a:endCxn id="18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27290" y="4353059"/>
            <a:ext cx="7675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OK, we end up with a complete heap again, but we have to swap</a:t>
            </a:r>
          </a:p>
          <a:p>
            <a:r>
              <a:rPr lang="hu-HU" dirty="0"/>
              <a:t>	</a:t>
            </a:r>
            <a:r>
              <a:rPr lang="hu-HU" dirty="0" smtClean="0"/>
              <a:t>some items to make it valid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646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  <p:sp>
        <p:nvSpPr>
          <p:cNvPr id="13" name="Oval 12"/>
          <p:cNvSpPr/>
          <p:nvPr/>
        </p:nvSpPr>
        <p:spPr>
          <a:xfrm>
            <a:off x="5641642" y="2005275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>
            <a:stCxn id="13" idx="3"/>
            <a:endCxn id="14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4" idx="3"/>
            <a:endCxn id="18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27290" y="4353059"/>
            <a:ext cx="7675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OK, we end up with a complete heap again, but we have to swap</a:t>
            </a:r>
          </a:p>
          <a:p>
            <a:r>
              <a:rPr lang="hu-HU" dirty="0"/>
              <a:t>	</a:t>
            </a:r>
            <a:r>
              <a:rPr lang="hu-HU" dirty="0" smtClean="0"/>
              <a:t>some items to make it valid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3993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  <p:sp>
        <p:nvSpPr>
          <p:cNvPr id="13" name="Oval 12"/>
          <p:cNvSpPr/>
          <p:nvPr/>
        </p:nvSpPr>
        <p:spPr>
          <a:xfrm>
            <a:off x="5641642" y="2005275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>
            <a:stCxn id="13" idx="3"/>
            <a:endCxn id="14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4" idx="3"/>
            <a:endCxn id="18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27290" y="4353059"/>
            <a:ext cx="7675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OK, we end up with a complete heap again, but we have to swap</a:t>
            </a:r>
          </a:p>
          <a:p>
            <a:r>
              <a:rPr lang="hu-HU" dirty="0"/>
              <a:t>	</a:t>
            </a:r>
            <a:r>
              <a:rPr lang="hu-HU" dirty="0" smtClean="0"/>
              <a:t>some items to make it valid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5387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  <p:sp>
        <p:nvSpPr>
          <p:cNvPr id="13" name="Oval 12"/>
          <p:cNvSpPr/>
          <p:nvPr/>
        </p:nvSpPr>
        <p:spPr>
          <a:xfrm>
            <a:off x="5641642" y="2005275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>
            <a:stCxn id="13" idx="3"/>
            <a:endCxn id="14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4" idx="3"/>
            <a:endCxn id="18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27290" y="4353059"/>
            <a:ext cx="7933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So: we have managed to get rid of the root node and to make some</a:t>
            </a:r>
          </a:p>
          <a:p>
            <a:r>
              <a:rPr lang="hu-HU" dirty="0"/>
              <a:t>	</a:t>
            </a:r>
            <a:r>
              <a:rPr lang="hu-HU" dirty="0" smtClean="0"/>
              <a:t>reconstructions in order to end up with a valid heap again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7137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Sorting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The concept of priority queues naturally suggest a sorting algorithm</a:t>
            </a:r>
          </a:p>
          <a:p>
            <a:r>
              <a:rPr lang="hu-HU" dirty="0"/>
              <a:t>I</a:t>
            </a:r>
            <a:r>
              <a:rPr lang="en-US" dirty="0" err="1" smtClean="0"/>
              <a:t>nsert</a:t>
            </a:r>
            <a:r>
              <a:rPr lang="en-US" dirty="0" smtClean="0"/>
              <a:t> </a:t>
            </a:r>
            <a:r>
              <a:rPr lang="en-US" dirty="0"/>
              <a:t>all the elements to be sorted into a priority </a:t>
            </a:r>
            <a:r>
              <a:rPr lang="en-US" dirty="0" err="1" smtClean="0"/>
              <a:t>queu</a:t>
            </a:r>
            <a:r>
              <a:rPr lang="hu-HU" dirty="0" smtClean="0"/>
              <a:t>e</a:t>
            </a:r>
          </a:p>
          <a:p>
            <a:r>
              <a:rPr lang="hu-HU" dirty="0"/>
              <a:t>S</a:t>
            </a:r>
            <a:r>
              <a:rPr lang="en-US" dirty="0" err="1" smtClean="0"/>
              <a:t>equentially</a:t>
            </a:r>
            <a:r>
              <a:rPr lang="en-US" dirty="0" smtClean="0"/>
              <a:t> </a:t>
            </a:r>
            <a:r>
              <a:rPr lang="en-US" dirty="0"/>
              <a:t>remove </a:t>
            </a:r>
            <a:r>
              <a:rPr lang="en-US" dirty="0" smtClean="0"/>
              <a:t>them</a:t>
            </a:r>
            <a:r>
              <a:rPr lang="hu-HU" dirty="0" smtClean="0"/>
              <a:t>: it will be the sorted order !!!</a:t>
            </a:r>
          </a:p>
          <a:p>
            <a:r>
              <a:rPr lang="hu-HU" u="sng" dirty="0" smtClean="0"/>
              <a:t>Why is it working</a:t>
            </a:r>
            <a:r>
              <a:rPr lang="hu-HU" dirty="0" smtClean="0"/>
              <a:t>?</a:t>
            </a:r>
          </a:p>
          <a:p>
            <a:pPr lvl="1"/>
            <a:r>
              <a:rPr lang="hu-HU" dirty="0" smtClean="0"/>
              <a:t>We have been discussing that priority queues rely heavily on priorities</a:t>
            </a:r>
          </a:p>
          <a:p>
            <a:pPr lvl="1"/>
            <a:r>
              <a:rPr lang="hu-HU" dirty="0" smtClean="0"/>
              <a:t>We take out items </a:t>
            </a:r>
            <a:r>
              <a:rPr lang="hu-HU" dirty="0" smtClean="0">
                <a:sym typeface="Wingdings" panose="05000000000000000000" pitchFamily="2" charset="2"/>
              </a:rPr>
              <a:t> the one with highest prioirity will be returned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Result: sequency of decreasing priorities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This is the sorted order 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For example: tree sort, heapsort</a:t>
            </a:r>
            <a:endParaRPr lang="hu-HU" dirty="0" smtClean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478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0006" y="631065"/>
            <a:ext cx="10467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Deleting an item</a:t>
            </a:r>
            <a:r>
              <a:rPr lang="hu-HU" dirty="0" smtClean="0"/>
              <a:t>: we just get rid of the item we want to delete. OK, but there will be </a:t>
            </a:r>
          </a:p>
          <a:p>
            <a:r>
              <a:rPr lang="hu-HU" dirty="0"/>
              <a:t>	</a:t>
            </a:r>
            <a:r>
              <a:rPr lang="hu-HU" dirty="0" smtClean="0"/>
              <a:t>		a „hole” in the tree. So we put the last item there, and make</a:t>
            </a:r>
          </a:p>
          <a:p>
            <a:r>
              <a:rPr lang="hu-HU" dirty="0"/>
              <a:t>	</a:t>
            </a:r>
            <a:r>
              <a:rPr lang="hu-HU" dirty="0" smtClean="0"/>
              <a:t>			sure the heap properties are valid // with reconstructions !!! </a:t>
            </a:r>
            <a:endParaRPr lang="hu-HU" dirty="0"/>
          </a:p>
        </p:txBody>
      </p:sp>
      <p:sp>
        <p:nvSpPr>
          <p:cNvPr id="13" name="Oval 12"/>
          <p:cNvSpPr/>
          <p:nvPr/>
        </p:nvSpPr>
        <p:spPr>
          <a:xfrm>
            <a:off x="5641642" y="2005275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949663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>
            <a:stCxn id="13" idx="3"/>
            <a:endCxn id="14" idx="7"/>
          </p:cNvCxnSpPr>
          <p:nvPr/>
        </p:nvCxnSpPr>
        <p:spPr>
          <a:xfrm flipH="1">
            <a:off x="5455927" y="2511539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300670" y="2709610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1"/>
          </p:cNvCxnSpPr>
          <p:nvPr/>
        </p:nvCxnSpPr>
        <p:spPr>
          <a:xfrm>
            <a:off x="6147906" y="2511539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259198" y="3422183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4" idx="3"/>
            <a:endCxn id="18" idx="7"/>
          </p:cNvCxnSpPr>
          <p:nvPr/>
        </p:nvCxnSpPr>
        <p:spPr>
          <a:xfrm flipH="1">
            <a:off x="4765462" y="3215874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27290" y="4353059"/>
            <a:ext cx="7933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So: we have managed to get rid of the root node and to make some</a:t>
            </a:r>
          </a:p>
          <a:p>
            <a:r>
              <a:rPr lang="hu-HU" dirty="0"/>
              <a:t>	</a:t>
            </a:r>
            <a:r>
              <a:rPr lang="hu-HU" dirty="0" smtClean="0"/>
              <a:t>reconstructions in order to end up with a valid heap again !!!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1670743" y="5225803"/>
            <a:ext cx="8826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Operation: deleting the root node O(1) + reconstruction O(logN) = O(logN)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4382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Heapsort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C</a:t>
            </a:r>
            <a:r>
              <a:rPr lang="hu-HU" dirty="0" smtClean="0"/>
              <a:t>omparison-based</a:t>
            </a:r>
            <a:r>
              <a:rPr lang="hu-HU" dirty="0"/>
              <a:t> sorting </a:t>
            </a:r>
            <a:r>
              <a:rPr lang="hu-HU" dirty="0" smtClean="0"/>
              <a:t>algorithm</a:t>
            </a:r>
          </a:p>
          <a:p>
            <a:r>
              <a:rPr lang="hu-HU" dirty="0"/>
              <a:t>U</a:t>
            </a:r>
            <a:r>
              <a:rPr lang="en-US" dirty="0" smtClean="0"/>
              <a:t>se</a:t>
            </a:r>
            <a:r>
              <a:rPr lang="en-US" dirty="0"/>
              <a:t> </a:t>
            </a:r>
            <a:r>
              <a:rPr lang="en-US" dirty="0" smtClean="0"/>
              <a:t>heap</a:t>
            </a:r>
            <a:r>
              <a:rPr lang="hu-HU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structure rather than a linear-time search to find the </a:t>
            </a:r>
            <a:r>
              <a:rPr lang="en-US" dirty="0" smtClean="0"/>
              <a:t>maximum</a:t>
            </a:r>
            <a:endParaRPr lang="hu-HU" dirty="0" smtClean="0"/>
          </a:p>
          <a:p>
            <a:r>
              <a:rPr lang="hu-HU" dirty="0" smtClean="0"/>
              <a:t>A bit s</a:t>
            </a:r>
            <a:r>
              <a:rPr lang="en-US" dirty="0" smtClean="0"/>
              <a:t>lower </a:t>
            </a:r>
            <a:r>
              <a:rPr lang="en-US" dirty="0"/>
              <a:t>in practice on most machines than a well-implemented quicksort, it has the advantage of a more favorable worst-case O(</a:t>
            </a:r>
            <a:r>
              <a:rPr lang="en-US" i="1" dirty="0"/>
              <a:t>n</a:t>
            </a:r>
            <a:r>
              <a:rPr lang="en-US" dirty="0"/>
              <a:t> log </a:t>
            </a:r>
            <a:r>
              <a:rPr lang="en-US" i="1" dirty="0"/>
              <a:t>n</a:t>
            </a:r>
            <a:r>
              <a:rPr lang="en-US" dirty="0"/>
              <a:t>) </a:t>
            </a:r>
            <a:r>
              <a:rPr lang="en-US" dirty="0" smtClean="0"/>
              <a:t>runtime</a:t>
            </a:r>
            <a:endParaRPr lang="hu-HU" dirty="0" smtClean="0"/>
          </a:p>
          <a:p>
            <a:r>
              <a:rPr lang="hu-HU" dirty="0"/>
              <a:t>I</a:t>
            </a:r>
            <a:r>
              <a:rPr lang="hu-HU" dirty="0" smtClean="0"/>
              <a:t>t</a:t>
            </a:r>
            <a:r>
              <a:rPr lang="en-US" dirty="0" smtClean="0"/>
              <a:t> </a:t>
            </a:r>
            <a:r>
              <a:rPr lang="en-US" dirty="0"/>
              <a:t>is an in-place algorithm, but it is not a stable </a:t>
            </a:r>
            <a:r>
              <a:rPr lang="en-US" dirty="0" smtClean="0"/>
              <a:t>sort</a:t>
            </a:r>
            <a:endParaRPr lang="hu-HU" dirty="0" smtClean="0"/>
          </a:p>
          <a:p>
            <a:r>
              <a:rPr lang="hu-HU" dirty="0" smtClean="0"/>
              <a:t>DOES NOT NEED ADDITIONAL </a:t>
            </a:r>
            <a:r>
              <a:rPr lang="hu-HU" dirty="0" smtClean="0"/>
              <a:t>MEMORY</a:t>
            </a:r>
          </a:p>
          <a:p>
            <a:r>
              <a:rPr lang="hu-HU" dirty="0" smtClean="0"/>
              <a:t>Problem: first we have to construct the heap itself from the numbers we want to sort </a:t>
            </a:r>
            <a:r>
              <a:rPr lang="hu-HU" dirty="0" smtClean="0">
                <a:sym typeface="Wingdings" panose="05000000000000000000" pitchFamily="2" charset="2"/>
              </a:rPr>
              <a:t> O(N) time complexity !!!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679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14010" y="258800"/>
            <a:ext cx="77235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Keep swapping the </a:t>
            </a:r>
            <a:r>
              <a:rPr lang="hu-HU" dirty="0" smtClean="0"/>
              <a:t>root ( because it is a heap, we know for certain</a:t>
            </a:r>
          </a:p>
          <a:p>
            <a:r>
              <a:rPr lang="hu-HU" dirty="0"/>
              <a:t>	</a:t>
            </a:r>
            <a:r>
              <a:rPr lang="hu-HU" dirty="0" smtClean="0"/>
              <a:t>that the root is the item with highest priority ) </a:t>
            </a:r>
            <a:r>
              <a:rPr lang="hu-HU" dirty="0" smtClean="0"/>
              <a:t> 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smtClean="0"/>
              <a:t>with </a:t>
            </a:r>
            <a:r>
              <a:rPr lang="hu-HU" dirty="0" smtClean="0"/>
              <a:t>the last element + maintain heap properties !!!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2446986" y="4095482"/>
            <a:ext cx="68627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 this case, we are dealing with a max-heap, the root is the</a:t>
            </a:r>
          </a:p>
          <a:p>
            <a:r>
              <a:rPr lang="hu-HU" dirty="0"/>
              <a:t>	</a:t>
            </a:r>
            <a:r>
              <a:rPr lang="hu-HU" dirty="0" smtClean="0"/>
              <a:t>item with greatest value in the whole heap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9114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40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84101" y="4314423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8738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84101" y="4314423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7015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84101" y="431442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6838682" y="1606378"/>
            <a:ext cx="474681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After swapping with the root:</a:t>
            </a:r>
          </a:p>
          <a:p>
            <a:r>
              <a:rPr lang="hu-HU" dirty="0"/>
              <a:t> </a:t>
            </a:r>
            <a:r>
              <a:rPr lang="hu-HU" dirty="0" smtClean="0"/>
              <a:t> - we consider the last item to be</a:t>
            </a:r>
          </a:p>
          <a:p>
            <a:r>
              <a:rPr lang="hu-HU" dirty="0"/>
              <a:t> </a:t>
            </a:r>
            <a:r>
              <a:rPr lang="hu-HU" dirty="0" smtClean="0"/>
              <a:t>    sorted: no longer part of the tree !!!</a:t>
            </a:r>
          </a:p>
          <a:p>
            <a:r>
              <a:rPr lang="hu-HU" dirty="0"/>
              <a:t> </a:t>
            </a:r>
            <a:r>
              <a:rPr lang="hu-HU" dirty="0" smtClean="0"/>
              <a:t> - check whether it is a valid heap or not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412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84101" y="431442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4925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hu-HU" sz="1100" dirty="0" smtClean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84101" y="431442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551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hu-HU" sz="1100" dirty="0" smtClean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84101" y="431442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2636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HEAPS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39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hu-HU" sz="1100" dirty="0" smtClean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84101" y="43144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2156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hu-HU" sz="1100" dirty="0" smtClean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84101" y="43144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6968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hu-HU" sz="1100" dirty="0" smtClean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84101" y="43144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103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5</a:t>
            </a:r>
            <a:endParaRPr lang="hu-HU" sz="1100" dirty="0" smtClean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84101" y="43144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030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84101" y="4314423"/>
            <a:ext cx="3172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, 23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6667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</a:p>
        </p:txBody>
      </p:sp>
      <p:cxnSp>
        <p:nvCxnSpPr>
          <p:cNvPr id="15" name="Straight Connector 14"/>
          <p:cNvCxnSpPr>
            <a:stCxn id="13" idx="3"/>
            <a:endCxn id="14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4" idx="3"/>
            <a:endCxn id="18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4" idx="5"/>
            <a:endCxn id="20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84101" y="4314423"/>
            <a:ext cx="3172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, 23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4699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hu-HU" sz="1100" dirty="0" smtClean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>
            <a:stCxn id="13" idx="3"/>
            <a:endCxn id="14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4" idx="3"/>
            <a:endCxn id="18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4" idx="5"/>
            <a:endCxn id="20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84101" y="4314423"/>
            <a:ext cx="3172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, 23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9028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hu-HU" sz="1100" dirty="0" smtClean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>
            <a:stCxn id="13" idx="3"/>
            <a:endCxn id="14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4" idx="3"/>
            <a:endCxn id="18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4" idx="5"/>
            <a:endCxn id="20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84101" y="4314423"/>
            <a:ext cx="3172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, 23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5893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</a:p>
        </p:txBody>
      </p:sp>
      <p:cxnSp>
        <p:nvCxnSpPr>
          <p:cNvPr id="15" name="Straight Connector 14"/>
          <p:cNvCxnSpPr>
            <a:stCxn id="13" idx="3"/>
            <a:endCxn id="14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13" idx="5"/>
            <a:endCxn id="16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>
            <a:stCxn id="14" idx="3"/>
            <a:endCxn id="18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>
            <a:stCxn id="14" idx="5"/>
            <a:endCxn id="20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84101" y="4314423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, 23 , 5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0799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84101" y="4314423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, 23 , 5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7425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Heap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It </a:t>
            </a:r>
            <a:r>
              <a:rPr lang="hu-HU" dirty="0" smtClean="0"/>
              <a:t>is baiscally </a:t>
            </a:r>
            <a:r>
              <a:rPr lang="hu-HU" dirty="0" smtClean="0"/>
              <a:t>a binary </a:t>
            </a:r>
            <a:r>
              <a:rPr lang="hu-HU" dirty="0" smtClean="0"/>
              <a:t>tree</a:t>
            </a:r>
          </a:p>
          <a:p>
            <a:r>
              <a:rPr lang="hu-HU" dirty="0" smtClean="0"/>
              <a:t>Two main binary heap types: min and max heap</a:t>
            </a:r>
            <a:endParaRPr lang="hu-HU" dirty="0" smtClean="0"/>
          </a:p>
          <a:p>
            <a:r>
              <a:rPr lang="en-US" dirty="0" smtClean="0"/>
              <a:t>In </a:t>
            </a:r>
            <a:r>
              <a:rPr lang="en-US" dirty="0"/>
              <a:t>a max heap, the keys of parent nodes are always greater than or equal to those of the children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the </a:t>
            </a:r>
            <a:r>
              <a:rPr lang="en-US" dirty="0"/>
              <a:t>highest key is in the root node. </a:t>
            </a:r>
            <a:endParaRPr lang="hu-HU" dirty="0" smtClean="0"/>
          </a:p>
          <a:p>
            <a:r>
              <a:rPr lang="en-US" dirty="0" smtClean="0"/>
              <a:t>In </a:t>
            </a:r>
            <a:r>
              <a:rPr lang="en-US" dirty="0"/>
              <a:t>a min heap, the keys of parent nodes are less than or equal to those of the children and the lowest key is in the root </a:t>
            </a:r>
            <a:r>
              <a:rPr lang="en-US" dirty="0" smtClean="0"/>
              <a:t>node</a:t>
            </a:r>
            <a:endParaRPr lang="hu-HU" dirty="0" smtClean="0"/>
          </a:p>
          <a:p>
            <a:r>
              <a:rPr lang="hu-HU" dirty="0" smtClean="0"/>
              <a:t>It is complete: it cannot be unbalanced !!! We insert every new item to the next available place</a:t>
            </a:r>
          </a:p>
          <a:p>
            <a:r>
              <a:rPr lang="hu-HU" dirty="0" smtClean="0"/>
              <a:t>Applications: Dijkstra algorithm, Prims algorithm</a:t>
            </a:r>
          </a:p>
          <a:p>
            <a:r>
              <a:rPr lang="en-US" dirty="0"/>
              <a:t>The heap is one maximally efficient implementation of </a:t>
            </a:r>
            <a:r>
              <a:rPr lang="en-US" dirty="0" smtClean="0"/>
              <a:t>a</a:t>
            </a:r>
            <a:r>
              <a:rPr lang="hu-HU" dirty="0" smtClean="0"/>
              <a:t> </a:t>
            </a:r>
            <a:r>
              <a:rPr lang="en-US" dirty="0" smtClean="0"/>
              <a:t>priority </a:t>
            </a:r>
            <a:r>
              <a:rPr lang="en-US" dirty="0" smtClean="0"/>
              <a:t>queue</a:t>
            </a:r>
            <a:r>
              <a:rPr lang="hu-HU" dirty="0" smtClean="0"/>
              <a:t> ADT</a:t>
            </a:r>
          </a:p>
          <a:p>
            <a:r>
              <a:rPr lang="hu-HU" dirty="0" smtClean="0"/>
              <a:t>It has nothing to do with the </a:t>
            </a:r>
            <a:r>
              <a:rPr lang="en-US" dirty="0"/>
              <a:t>pool of memory from which dynamically allocated memory is allocated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1239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93934" y="4803168"/>
            <a:ext cx="4932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</a:t>
            </a:r>
            <a:r>
              <a:rPr lang="hu-HU" dirty="0" smtClean="0"/>
              <a:t>have managed to sort the elements </a:t>
            </a:r>
            <a:r>
              <a:rPr lang="hu-HU" dirty="0" smtClean="0"/>
              <a:t>!!!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1584101" y="4314423"/>
            <a:ext cx="3813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, 23 , 5 , 2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554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solidFill>
                  <a:schemeClr val="bg1"/>
                </a:solidFill>
              </a:rPr>
              <a:t>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5</a:t>
            </a: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782680" y="2726724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100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>
            <a:stCxn id="5" idx="3"/>
            <a:endCxn id="9" idx="7"/>
          </p:cNvCxnSpPr>
          <p:nvPr/>
        </p:nvCxnSpPr>
        <p:spPr>
          <a:xfrm flipH="1">
            <a:off x="4288944" y="2520415"/>
            <a:ext cx="271062" cy="2931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177844" y="2734962"/>
            <a:ext cx="593125" cy="593125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 smtClean="0">
                <a:solidFill>
                  <a:schemeClr val="bg1"/>
                </a:solidFill>
              </a:rPr>
              <a:t>210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5" idx="5"/>
            <a:endCxn id="11" idx="1"/>
          </p:cNvCxnSpPr>
          <p:nvPr/>
        </p:nvCxnSpPr>
        <p:spPr>
          <a:xfrm>
            <a:off x="4979409" y="2520415"/>
            <a:ext cx="285296" cy="3014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93934" y="4803168"/>
            <a:ext cx="74671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</a:t>
            </a:r>
            <a:r>
              <a:rPr lang="hu-HU" dirty="0" smtClean="0"/>
              <a:t>have managed to sort the elements !!!</a:t>
            </a:r>
          </a:p>
          <a:p>
            <a:endParaRPr lang="hu-HU" dirty="0"/>
          </a:p>
          <a:p>
            <a:r>
              <a:rPr lang="hu-HU" dirty="0" smtClean="0"/>
              <a:t>Running time: we have to consider N items + have to make some</a:t>
            </a:r>
          </a:p>
          <a:p>
            <a:r>
              <a:rPr lang="hu-HU" dirty="0"/>
              <a:t>	</a:t>
            </a:r>
            <a:r>
              <a:rPr lang="hu-HU" dirty="0" smtClean="0"/>
              <a:t>swappings if necessary</a:t>
            </a:r>
          </a:p>
          <a:p>
            <a:endParaRPr lang="hu-HU" dirty="0"/>
          </a:p>
          <a:p>
            <a:r>
              <a:rPr lang="hu-HU" dirty="0" smtClean="0"/>
              <a:t>		O(N*logN)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1584101" y="4314423"/>
            <a:ext cx="3813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Sorted order: 210 , 100 , 23 , 5 , 2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0015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Running time</a:t>
            </a:r>
            <a:endParaRPr lang="hu-HU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803042" y="2137893"/>
            <a:ext cx="768672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Memory complexity: we have N items we want to store in the heap</a:t>
            </a:r>
          </a:p>
          <a:p>
            <a:r>
              <a:rPr lang="hu-HU" dirty="0"/>
              <a:t>	</a:t>
            </a:r>
            <a:r>
              <a:rPr lang="hu-HU" dirty="0" smtClean="0"/>
              <a:t>We have to allocate memory for an array with size N</a:t>
            </a:r>
          </a:p>
          <a:p>
            <a:r>
              <a:rPr lang="hu-HU" dirty="0"/>
              <a:t>	</a:t>
            </a:r>
            <a:r>
              <a:rPr lang="hu-HU" dirty="0" smtClean="0"/>
              <a:t>	O(N) memory complexity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518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Running time</a:t>
            </a:r>
            <a:endParaRPr lang="hu-HU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300766" y="1661375"/>
            <a:ext cx="10384574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Memory complexity: we have N items we want to store in the heap</a:t>
            </a:r>
          </a:p>
          <a:p>
            <a:r>
              <a:rPr lang="hu-HU" dirty="0"/>
              <a:t>	</a:t>
            </a:r>
            <a:r>
              <a:rPr lang="hu-HU" dirty="0" smtClean="0"/>
              <a:t>We have to allocate memory for an array with size N</a:t>
            </a:r>
          </a:p>
          <a:p>
            <a:r>
              <a:rPr lang="hu-HU" dirty="0"/>
              <a:t>	</a:t>
            </a:r>
            <a:r>
              <a:rPr lang="hu-HU" dirty="0" smtClean="0"/>
              <a:t>	O(N) memory complexity</a:t>
            </a:r>
          </a:p>
          <a:p>
            <a:endParaRPr lang="hu-HU" dirty="0"/>
          </a:p>
          <a:p>
            <a:r>
              <a:rPr lang="hu-HU" dirty="0" smtClean="0"/>
              <a:t>Find the minimum / maximum: O(1) very fast</a:t>
            </a:r>
          </a:p>
          <a:p>
            <a:r>
              <a:rPr lang="hu-HU" dirty="0"/>
              <a:t>	</a:t>
            </a:r>
            <a:r>
              <a:rPr lang="hu-HU" dirty="0" smtClean="0"/>
              <a:t>Because in a heap the highest priority item is at the</a:t>
            </a:r>
          </a:p>
          <a:p>
            <a:r>
              <a:rPr lang="hu-HU" dirty="0"/>
              <a:t>	</a:t>
            </a:r>
            <a:r>
              <a:rPr lang="hu-HU" dirty="0" smtClean="0"/>
              <a:t>	root node, it is easy</a:t>
            </a:r>
          </a:p>
          <a:p>
            <a:r>
              <a:rPr lang="hu-HU" dirty="0"/>
              <a:t>	</a:t>
            </a:r>
            <a:r>
              <a:rPr lang="hu-HU" dirty="0" smtClean="0"/>
              <a:t>		heapArray[0] will be the item we are looking for </a:t>
            </a:r>
          </a:p>
          <a:p>
            <a:endParaRPr lang="hu-HU" dirty="0" smtClean="0"/>
          </a:p>
          <a:p>
            <a:r>
              <a:rPr lang="hu-HU" dirty="0" smtClean="0"/>
              <a:t>Insert new item: we can insert at the next available place, so increment the array</a:t>
            </a:r>
          </a:p>
          <a:p>
            <a:r>
              <a:rPr lang="hu-HU" dirty="0"/>
              <a:t>	</a:t>
            </a:r>
            <a:r>
              <a:rPr lang="hu-HU" dirty="0" smtClean="0"/>
              <a:t>index and insert it </a:t>
            </a:r>
            <a:r>
              <a:rPr lang="hu-HU" dirty="0" smtClean="0">
                <a:sym typeface="Wingdings" panose="05000000000000000000" pitchFamily="2" charset="2"/>
              </a:rPr>
              <a:t> O(1) fast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BUT we have to make sure the heap properties are met ...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it may take O(logN) time 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O(log  N)  </a:t>
            </a:r>
            <a:r>
              <a:rPr lang="hu-HU" u="sng" dirty="0" smtClean="0">
                <a:sym typeface="Wingdings" panose="05000000000000000000" pitchFamily="2" charset="2"/>
              </a:rPr>
              <a:t>Why</a:t>
            </a:r>
            <a:r>
              <a:rPr lang="hu-HU" dirty="0" smtClean="0">
                <a:sym typeface="Wingdings" panose="05000000000000000000" pitchFamily="2" charset="2"/>
              </a:rPr>
              <a:t>? Because a node has at most log  N parents so at most log  N swaps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	are needed</a:t>
            </a:r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2833353" y="56924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7625792" y="56924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</a:t>
            </a:r>
            <a:endParaRPr lang="hu-HU" dirty="0"/>
          </a:p>
        </p:txBody>
      </p:sp>
      <p:sp>
        <p:nvSpPr>
          <p:cNvPr id="6" name="TextBox 5"/>
          <p:cNvSpPr txBox="1"/>
          <p:nvPr/>
        </p:nvSpPr>
        <p:spPr>
          <a:xfrm>
            <a:off x="10405482" y="56924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0362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Running time</a:t>
            </a:r>
            <a:endParaRPr lang="hu-HU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532585" y="1596980"/>
            <a:ext cx="81772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dirty="0"/>
          </a:p>
          <a:p>
            <a:r>
              <a:rPr lang="hu-HU" dirty="0" smtClean="0"/>
              <a:t>Remove item: we usually remove the root node</a:t>
            </a:r>
          </a:p>
          <a:p>
            <a:r>
              <a:rPr lang="hu-HU" dirty="0"/>
              <a:t>	</a:t>
            </a:r>
            <a:r>
              <a:rPr lang="hu-HU" dirty="0" smtClean="0"/>
              <a:t>Removing it is quite fast: just delete it in O(1) time</a:t>
            </a:r>
          </a:p>
          <a:p>
            <a:r>
              <a:rPr lang="hu-HU" dirty="0"/>
              <a:t>	</a:t>
            </a:r>
            <a:r>
              <a:rPr lang="hu-HU" dirty="0" smtClean="0"/>
              <a:t>	BUT we have to make sure we met the heap properties</a:t>
            </a:r>
          </a:p>
          <a:p>
            <a:r>
              <a:rPr lang="hu-HU" dirty="0"/>
              <a:t>	</a:t>
            </a:r>
            <a:r>
              <a:rPr lang="hu-HU" dirty="0" smtClean="0"/>
              <a:t>		O(logN) time to reconstruct the heap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778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215505"/>
              </p:ext>
            </p:extLst>
          </p:nvPr>
        </p:nvGraphicFramePr>
        <p:xfrm>
          <a:off x="1747257" y="1640514"/>
          <a:ext cx="8947150" cy="1483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73575"/>
                <a:gridCol w="4473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Operation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Time Complexity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Find</a:t>
                      </a:r>
                      <a:r>
                        <a:rPr lang="hu-HU" baseline="0" dirty="0" smtClean="0"/>
                        <a:t> minimum/maximum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O(1)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Remove min</a:t>
                      </a:r>
                      <a:r>
                        <a:rPr lang="hu-HU" baseline="0" dirty="0" smtClean="0"/>
                        <a:t> / max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 N)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Insert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 N)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59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Binomial heap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</a:t>
            </a:r>
            <a:r>
              <a:rPr lang="en-US" dirty="0" err="1" smtClean="0"/>
              <a:t>imilar</a:t>
            </a:r>
            <a:r>
              <a:rPr lang="en-US" dirty="0" smtClean="0"/>
              <a:t> </a:t>
            </a:r>
            <a:r>
              <a:rPr lang="en-US" dirty="0"/>
              <a:t>to a binary heap but also supports quick merging of two </a:t>
            </a:r>
            <a:r>
              <a:rPr lang="en-US" dirty="0" smtClean="0"/>
              <a:t>heaps</a:t>
            </a:r>
            <a:endParaRPr lang="hu-HU" dirty="0" smtClean="0"/>
          </a:p>
          <a:p>
            <a:r>
              <a:rPr lang="en-US" dirty="0" smtClean="0"/>
              <a:t>It </a:t>
            </a:r>
            <a:r>
              <a:rPr lang="en-US" dirty="0"/>
              <a:t>is important as an implementation of the </a:t>
            </a:r>
            <a:r>
              <a:rPr lang="en-US" dirty="0" err="1"/>
              <a:t>mergeable</a:t>
            </a:r>
            <a:r>
              <a:rPr lang="en-US" dirty="0"/>
              <a:t> heap abstract data type </a:t>
            </a:r>
            <a:r>
              <a:rPr lang="hu-HU" dirty="0"/>
              <a:t>(</a:t>
            </a:r>
            <a:r>
              <a:rPr lang="en-US" dirty="0" err="1" smtClean="0"/>
              <a:t>meldable</a:t>
            </a:r>
            <a:r>
              <a:rPr lang="en-US" dirty="0" smtClean="0"/>
              <a:t> </a:t>
            </a:r>
            <a:r>
              <a:rPr lang="en-US" dirty="0"/>
              <a:t>heap</a:t>
            </a:r>
            <a:r>
              <a:rPr lang="en-US" dirty="0" smtClean="0"/>
              <a:t>)</a:t>
            </a:r>
            <a:endParaRPr lang="hu-HU" dirty="0" smtClean="0"/>
          </a:p>
          <a:p>
            <a:r>
              <a:rPr lang="en-US" dirty="0" smtClean="0"/>
              <a:t> </a:t>
            </a:r>
            <a:r>
              <a:rPr lang="hu-HU" dirty="0"/>
              <a:t>W</a:t>
            </a:r>
            <a:r>
              <a:rPr lang="en-US" dirty="0" err="1" smtClean="0"/>
              <a:t>hich</a:t>
            </a:r>
            <a:r>
              <a:rPr lang="en-US" dirty="0" smtClean="0"/>
              <a:t> </a:t>
            </a:r>
            <a:r>
              <a:rPr lang="en-US" dirty="0"/>
              <a:t>is a priority </a:t>
            </a:r>
            <a:r>
              <a:rPr lang="en-US" dirty="0" smtClean="0"/>
              <a:t>queue</a:t>
            </a:r>
            <a:r>
              <a:rPr lang="hu-HU" dirty="0"/>
              <a:t> </a:t>
            </a:r>
            <a:r>
              <a:rPr lang="hu-HU" dirty="0" smtClean="0"/>
              <a:t>basically + </a:t>
            </a:r>
            <a:r>
              <a:rPr lang="en-US" dirty="0"/>
              <a:t> supporting merge </a:t>
            </a:r>
            <a:r>
              <a:rPr lang="en-US" dirty="0" smtClean="0"/>
              <a:t>operation</a:t>
            </a:r>
            <a:endParaRPr lang="hu-HU" dirty="0" smtClean="0"/>
          </a:p>
          <a:p>
            <a:r>
              <a:rPr lang="en-US" dirty="0"/>
              <a:t>A binomial heap is implemented as a collection of </a:t>
            </a:r>
            <a:r>
              <a:rPr lang="en-US" dirty="0" smtClean="0"/>
              <a:t>tree</a:t>
            </a:r>
            <a:endParaRPr lang="hu-HU" dirty="0" smtClean="0"/>
          </a:p>
          <a:p>
            <a:r>
              <a:rPr lang="hu-HU" dirty="0" smtClean="0"/>
              <a:t>Insertion O(log n) time complexity can be reduced to O(1) constant time complexity with the help of binomial heaps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0881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84706"/>
          </a:xfrm>
        </p:spPr>
        <p:txBody>
          <a:bodyPr/>
          <a:lstStyle/>
          <a:p>
            <a:r>
              <a:rPr lang="hu-HU" u="sng" dirty="0" smtClean="0"/>
              <a:t>Fibonacci </a:t>
            </a:r>
            <a:r>
              <a:rPr lang="hu-HU" u="sng" dirty="0" err="1" smtClean="0"/>
              <a:t>heap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16206"/>
            <a:ext cx="8946541" cy="4832194"/>
          </a:xfrm>
        </p:spPr>
        <p:txBody>
          <a:bodyPr/>
          <a:lstStyle/>
          <a:p>
            <a:r>
              <a:rPr lang="hu-HU" dirty="0" err="1" smtClean="0"/>
              <a:t>Faster</a:t>
            </a:r>
            <a:r>
              <a:rPr lang="hu-HU" dirty="0" smtClean="0"/>
              <a:t> </a:t>
            </a:r>
            <a:r>
              <a:rPr lang="hu-HU" dirty="0" err="1" smtClean="0"/>
              <a:t>than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classic</a:t>
            </a:r>
            <a:r>
              <a:rPr lang="hu-HU" dirty="0" smtClean="0"/>
              <a:t> </a:t>
            </a:r>
            <a:r>
              <a:rPr lang="hu-HU" dirty="0" err="1" smtClean="0"/>
              <a:t>binary</a:t>
            </a:r>
            <a:r>
              <a:rPr lang="hu-HU" dirty="0" smtClean="0"/>
              <a:t> </a:t>
            </a:r>
            <a:r>
              <a:rPr lang="hu-HU" dirty="0" err="1" smtClean="0"/>
              <a:t>heap</a:t>
            </a:r>
            <a:endParaRPr lang="hu-HU" dirty="0" smtClean="0"/>
          </a:p>
          <a:p>
            <a:r>
              <a:rPr lang="hu-HU" dirty="0" err="1" smtClean="0"/>
              <a:t>Dijkstra’s</a:t>
            </a:r>
            <a:r>
              <a:rPr lang="hu-HU" dirty="0" smtClean="0"/>
              <a:t> </a:t>
            </a:r>
            <a:r>
              <a:rPr lang="hu-HU" dirty="0" err="1" smtClean="0"/>
              <a:t>shortest</a:t>
            </a:r>
            <a:r>
              <a:rPr lang="hu-HU" dirty="0" smtClean="0"/>
              <a:t> </a:t>
            </a:r>
            <a:r>
              <a:rPr lang="hu-HU" dirty="0" err="1" smtClean="0"/>
              <a:t>path</a:t>
            </a:r>
            <a:r>
              <a:rPr lang="hu-HU" dirty="0" smtClean="0"/>
              <a:t> </a:t>
            </a:r>
            <a:r>
              <a:rPr lang="hu-HU" dirty="0" err="1" smtClean="0"/>
              <a:t>algorithm</a:t>
            </a:r>
            <a:r>
              <a:rPr lang="hu-HU" dirty="0" smtClean="0"/>
              <a:t> and </a:t>
            </a:r>
            <a:r>
              <a:rPr lang="hu-HU" dirty="0" err="1" smtClean="0"/>
              <a:t>Prim’s</a:t>
            </a:r>
            <a:r>
              <a:rPr lang="hu-HU" dirty="0" smtClean="0"/>
              <a:t> </a:t>
            </a:r>
            <a:r>
              <a:rPr lang="hu-HU" dirty="0" err="1" smtClean="0"/>
              <a:t>spannig</a:t>
            </a:r>
            <a:r>
              <a:rPr lang="hu-HU" dirty="0" smtClean="0"/>
              <a:t> </a:t>
            </a:r>
            <a:r>
              <a:rPr lang="hu-HU" dirty="0" err="1" smtClean="0"/>
              <a:t>tree</a:t>
            </a:r>
            <a:r>
              <a:rPr lang="hu-HU" dirty="0" smtClean="0"/>
              <a:t> </a:t>
            </a:r>
            <a:r>
              <a:rPr lang="hu-HU" dirty="0" err="1" smtClean="0"/>
              <a:t>algorithm</a:t>
            </a:r>
            <a:r>
              <a:rPr lang="hu-HU" dirty="0" smtClean="0"/>
              <a:t> </a:t>
            </a:r>
            <a:r>
              <a:rPr lang="hu-HU" dirty="0" err="1" smtClean="0"/>
              <a:t>run</a:t>
            </a:r>
            <a:r>
              <a:rPr lang="hu-HU" dirty="0" smtClean="0"/>
              <a:t> </a:t>
            </a:r>
            <a:r>
              <a:rPr lang="hu-HU" dirty="0" err="1" smtClean="0"/>
              <a:t>faster</a:t>
            </a:r>
            <a:r>
              <a:rPr lang="hu-HU" dirty="0" smtClean="0"/>
              <a:t> </a:t>
            </a:r>
            <a:r>
              <a:rPr lang="hu-HU" dirty="0" err="1" smtClean="0"/>
              <a:t>if</a:t>
            </a:r>
            <a:r>
              <a:rPr lang="hu-HU" dirty="0" smtClean="0"/>
              <a:t> </a:t>
            </a:r>
            <a:r>
              <a:rPr lang="hu-HU" dirty="0" err="1" smtClean="0"/>
              <a:t>they</a:t>
            </a:r>
            <a:r>
              <a:rPr lang="hu-HU" dirty="0" smtClean="0"/>
              <a:t> </a:t>
            </a:r>
            <a:r>
              <a:rPr lang="hu-HU" dirty="0" err="1" smtClean="0"/>
              <a:t>rely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Fibonacci </a:t>
            </a:r>
            <a:r>
              <a:rPr lang="hu-HU" dirty="0" err="1" smtClean="0"/>
              <a:t>heap</a:t>
            </a:r>
            <a:r>
              <a:rPr lang="hu-HU" dirty="0" smtClean="0"/>
              <a:t> </a:t>
            </a:r>
            <a:r>
              <a:rPr lang="hu-HU" dirty="0" err="1" smtClean="0"/>
              <a:t>instead</a:t>
            </a:r>
            <a:r>
              <a:rPr lang="hu-HU" dirty="0" smtClean="0"/>
              <a:t> of </a:t>
            </a:r>
            <a:r>
              <a:rPr lang="hu-HU" dirty="0" err="1" smtClean="0"/>
              <a:t>binary</a:t>
            </a:r>
            <a:r>
              <a:rPr lang="hu-HU" dirty="0" smtClean="0"/>
              <a:t> </a:t>
            </a:r>
            <a:r>
              <a:rPr lang="hu-HU" dirty="0" err="1" smtClean="0"/>
              <a:t>heaps</a:t>
            </a:r>
            <a:endParaRPr lang="hu-HU" dirty="0" smtClean="0"/>
          </a:p>
          <a:p>
            <a:r>
              <a:rPr lang="hu-HU" dirty="0" smtClean="0"/>
              <a:t>BUT very hard to implement efficiently so ususally does not worth the effort</a:t>
            </a:r>
          </a:p>
          <a:p>
            <a:r>
              <a:rPr lang="hu-HU" dirty="0" err="1" smtClean="0"/>
              <a:t>Unlike</a:t>
            </a:r>
            <a:r>
              <a:rPr lang="hu-HU" dirty="0" smtClean="0"/>
              <a:t> </a:t>
            </a:r>
            <a:r>
              <a:rPr lang="hu-HU" dirty="0" err="1" smtClean="0"/>
              <a:t>binary</a:t>
            </a:r>
            <a:r>
              <a:rPr lang="hu-HU" dirty="0" smtClean="0"/>
              <a:t> </a:t>
            </a:r>
            <a:r>
              <a:rPr lang="hu-HU" dirty="0" err="1" smtClean="0"/>
              <a:t>heaps</a:t>
            </a:r>
            <a:r>
              <a:rPr lang="hu-HU" dirty="0" smtClean="0"/>
              <a:t>, </a:t>
            </a:r>
            <a:r>
              <a:rPr lang="hu-HU" dirty="0" err="1" smtClean="0"/>
              <a:t>it</a:t>
            </a:r>
            <a:r>
              <a:rPr lang="hu-HU" dirty="0" smtClean="0"/>
              <a:t> </a:t>
            </a:r>
            <a:r>
              <a:rPr lang="hu-HU" dirty="0" err="1" smtClean="0"/>
              <a:t>can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several</a:t>
            </a:r>
            <a:r>
              <a:rPr lang="hu-HU" dirty="0" smtClean="0"/>
              <a:t> </a:t>
            </a:r>
            <a:r>
              <a:rPr lang="hu-HU" dirty="0" err="1" smtClean="0"/>
              <a:t>children</a:t>
            </a:r>
            <a:r>
              <a:rPr lang="hu-HU" dirty="0" smtClean="0"/>
              <a:t>: </a:t>
            </a:r>
            <a:r>
              <a:rPr lang="hu-HU" dirty="0" err="1" smtClean="0"/>
              <a:t>number</a:t>
            </a:r>
            <a:r>
              <a:rPr lang="hu-HU" dirty="0" smtClean="0"/>
              <a:t> of </a:t>
            </a:r>
            <a:r>
              <a:rPr lang="hu-HU" dirty="0" err="1" smtClean="0"/>
              <a:t>children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usually</a:t>
            </a:r>
            <a:r>
              <a:rPr lang="hu-HU" dirty="0" smtClean="0"/>
              <a:t> </a:t>
            </a:r>
            <a:r>
              <a:rPr lang="hu-HU" dirty="0" err="1" smtClean="0"/>
              <a:t>kept</a:t>
            </a:r>
            <a:r>
              <a:rPr lang="hu-HU" dirty="0" smtClean="0"/>
              <a:t> </a:t>
            </a:r>
            <a:r>
              <a:rPr lang="hu-HU" dirty="0" err="1" smtClean="0"/>
              <a:t>low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can</a:t>
            </a:r>
            <a:r>
              <a:rPr lang="hu-HU" dirty="0" smtClean="0"/>
              <a:t> </a:t>
            </a:r>
            <a:r>
              <a:rPr lang="hu-HU" dirty="0" err="1" smtClean="0"/>
              <a:t>achive</a:t>
            </a:r>
            <a:r>
              <a:rPr lang="hu-HU" dirty="0" smtClean="0"/>
              <a:t> O(1) </a:t>
            </a:r>
            <a:r>
              <a:rPr lang="hu-HU" dirty="0" err="1" smtClean="0"/>
              <a:t>insert</a:t>
            </a:r>
            <a:r>
              <a:rPr lang="hu-HU" dirty="0" smtClean="0"/>
              <a:t> </a:t>
            </a:r>
            <a:r>
              <a:rPr lang="hu-HU" dirty="0" err="1" smtClean="0"/>
              <a:t>operation</a:t>
            </a:r>
            <a:r>
              <a:rPr lang="hu-HU" dirty="0" smtClean="0"/>
              <a:t> </a:t>
            </a:r>
            <a:r>
              <a:rPr lang="hu-HU" dirty="0" err="1" smtClean="0"/>
              <a:t>instead</a:t>
            </a:r>
            <a:r>
              <a:rPr lang="hu-HU" dirty="0" smtClean="0"/>
              <a:t> of O(log n) !!!</a:t>
            </a:r>
          </a:p>
          <a:p>
            <a:r>
              <a:rPr lang="hu-HU" dirty="0"/>
              <a:t>E</a:t>
            </a:r>
            <a:r>
              <a:rPr lang="en-US" dirty="0" smtClean="0"/>
              <a:t>very </a:t>
            </a:r>
            <a:r>
              <a:rPr lang="en-US" dirty="0"/>
              <a:t>node has degree at most </a:t>
            </a:r>
            <a:r>
              <a:rPr lang="en-US" i="1" dirty="0"/>
              <a:t>O</a:t>
            </a:r>
            <a:r>
              <a:rPr lang="en-US" dirty="0"/>
              <a:t>(log </a:t>
            </a:r>
            <a:r>
              <a:rPr lang="en-US" i="1" dirty="0"/>
              <a:t>n</a:t>
            </a:r>
            <a:r>
              <a:rPr lang="en-US" dirty="0"/>
              <a:t>) and the size of a subtree rooted in a node of degree </a:t>
            </a:r>
            <a:r>
              <a:rPr lang="en-US" i="1" dirty="0"/>
              <a:t>k</a:t>
            </a:r>
            <a:r>
              <a:rPr lang="en-US" dirty="0"/>
              <a:t> is at least </a:t>
            </a:r>
            <a:r>
              <a:rPr lang="en-US" i="1" dirty="0" err="1"/>
              <a:t>F</a:t>
            </a:r>
            <a:r>
              <a:rPr lang="en-US" i="1" baseline="-25000" dirty="0" err="1"/>
              <a:t>k</a:t>
            </a:r>
            <a:r>
              <a:rPr lang="en-US" baseline="-25000" dirty="0"/>
              <a:t> + 2</a:t>
            </a:r>
            <a:r>
              <a:rPr lang="en-US" dirty="0"/>
              <a:t>, where </a:t>
            </a:r>
            <a:r>
              <a:rPr lang="en-US" i="1" dirty="0" err="1"/>
              <a:t>F</a:t>
            </a:r>
            <a:r>
              <a:rPr lang="en-US" i="1" baseline="-25000" dirty="0" err="1"/>
              <a:t>k</a:t>
            </a:r>
            <a:r>
              <a:rPr lang="en-US" dirty="0"/>
              <a:t> is the </a:t>
            </a:r>
            <a:r>
              <a:rPr lang="en-US" i="1" dirty="0" smtClean="0"/>
              <a:t>k</a:t>
            </a:r>
            <a:r>
              <a:rPr lang="hu-HU" i="1" dirty="0" smtClean="0"/>
              <a:t>-</a:t>
            </a:r>
            <a:r>
              <a:rPr lang="en-US" dirty="0" err="1" smtClean="0"/>
              <a:t>th</a:t>
            </a:r>
            <a:r>
              <a:rPr lang="en-US" dirty="0"/>
              <a:t> Fibonacci number</a:t>
            </a:r>
          </a:p>
        </p:txBody>
      </p:sp>
    </p:spTree>
    <p:extLst>
      <p:ext uri="{BB962C8B-B14F-4D97-AF65-F5344CB8AC3E}">
        <p14:creationId xmlns:p14="http://schemas.microsoft.com/office/powerpoint/2010/main" val="370867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Time complexities</a:t>
            </a:r>
            <a:endParaRPr lang="hu-HU" u="sng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281097"/>
              </p:ext>
            </p:extLst>
          </p:nvPr>
        </p:nvGraphicFramePr>
        <p:xfrm>
          <a:off x="1922834" y="2162100"/>
          <a:ext cx="8128000" cy="2225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Binary 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Binomial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Fibonacci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Find min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O(1)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O(1)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O(1)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Delete min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 n)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Insert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O(1)</a:t>
                      </a:r>
                      <a:endParaRPr lang="hu-H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O(1)</a:t>
                      </a:r>
                      <a:endParaRPr lang="hu-H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Decrease</a:t>
                      </a:r>
                      <a:r>
                        <a:rPr lang="hu-HU" baseline="0" dirty="0" smtClean="0"/>
                        <a:t> key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O(1)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merge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O(log n)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O(1)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1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Heap properties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38648"/>
            <a:ext cx="8946541" cy="4509751"/>
          </a:xfrm>
        </p:spPr>
        <p:txBody>
          <a:bodyPr>
            <a:normAutofit/>
          </a:bodyPr>
          <a:lstStyle/>
          <a:p>
            <a:r>
              <a:rPr lang="hu-HU" dirty="0" smtClean="0"/>
              <a:t>1.) </a:t>
            </a:r>
            <a:r>
              <a:rPr lang="hu-HU" b="1" dirty="0" smtClean="0"/>
              <a:t>Complete</a:t>
            </a:r>
            <a:r>
              <a:rPr lang="hu-HU" dirty="0" smtClean="0"/>
              <a:t> -&gt; we construct the heap from left to right across each 			row // of course the last row may not be completely </a:t>
            </a:r>
            <a:r>
              <a:rPr lang="hu-HU" dirty="0" smtClean="0"/>
              <a:t>full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	There is no missing node from left to right in a layer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9906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65124" y="1309816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73145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3"/>
            <a:endCxn id="5" idx="7"/>
          </p:cNvCxnSpPr>
          <p:nvPr/>
        </p:nvCxnSpPr>
        <p:spPr>
          <a:xfrm flipH="1">
            <a:off x="4979409" y="1816080"/>
            <a:ext cx="272576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824152" y="2014151"/>
            <a:ext cx="593125" cy="59312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stCxn id="4" idx="5"/>
            <a:endCxn id="7" idx="1"/>
          </p:cNvCxnSpPr>
          <p:nvPr/>
        </p:nvCxnSpPr>
        <p:spPr>
          <a:xfrm>
            <a:off x="5671388" y="1816080"/>
            <a:ext cx="239625" cy="2849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28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1722</TotalTime>
  <Words>1778</Words>
  <Application>Microsoft Office PowerPoint</Application>
  <PresentationFormat>Widescreen</PresentationFormat>
  <Paragraphs>761</Paragraphs>
  <Slides>78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83" baseType="lpstr">
      <vt:lpstr>Arial</vt:lpstr>
      <vt:lpstr>Century Gothic</vt:lpstr>
      <vt:lpstr>Wingdings</vt:lpstr>
      <vt:lpstr>Wingdings 3</vt:lpstr>
      <vt:lpstr>Ion</vt:lpstr>
      <vt:lpstr>PRIORITY QUEUES</vt:lpstr>
      <vt:lpstr>PowerPoint Presentation</vt:lpstr>
      <vt:lpstr>Integer values as priorities</vt:lpstr>
      <vt:lpstr>Operations</vt:lpstr>
      <vt:lpstr>Sorting</vt:lpstr>
      <vt:lpstr>HEAPS</vt:lpstr>
      <vt:lpstr>Heap</vt:lpstr>
      <vt:lpstr>Heap properties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Heap properties</vt:lpstr>
      <vt:lpstr>PowerPoint Presentation</vt:lpstr>
      <vt:lpstr>PowerPoint Presentation</vt:lpstr>
      <vt:lpstr>Represent heap as array</vt:lpstr>
      <vt:lpstr>Represent heap as array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Remove operation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Heapsort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Running time</vt:lpstr>
      <vt:lpstr>Running time</vt:lpstr>
      <vt:lpstr>Running time</vt:lpstr>
      <vt:lpstr>PowerPoint Presentation</vt:lpstr>
      <vt:lpstr>Binomial heap</vt:lpstr>
      <vt:lpstr>Fibonacci heap</vt:lpstr>
      <vt:lpstr>Time complexities</vt:lpstr>
    </vt:vector>
  </TitlesOfParts>
  <Company>EPAM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Balazs Holczer</dc:creator>
  <cp:lastModifiedBy>User</cp:lastModifiedBy>
  <cp:revision>103</cp:revision>
  <dcterms:created xsi:type="dcterms:W3CDTF">2015-02-23T12:04:49Z</dcterms:created>
  <dcterms:modified xsi:type="dcterms:W3CDTF">2016-03-07T13:41:03Z</dcterms:modified>
</cp:coreProperties>
</file>