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4" r:id="rId4"/>
    <p:sldId id="276" r:id="rId5"/>
    <p:sldId id="277" r:id="rId6"/>
    <p:sldId id="278" r:id="rId7"/>
    <p:sldId id="280" r:id="rId8"/>
    <p:sldId id="279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311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4" r:id="rId31"/>
    <p:sldId id="301" r:id="rId32"/>
    <p:sldId id="302" r:id="rId33"/>
    <p:sldId id="303" r:id="rId34"/>
    <p:sldId id="305" r:id="rId35"/>
    <p:sldId id="306" r:id="rId36"/>
    <p:sldId id="307" r:id="rId37"/>
    <p:sldId id="308" r:id="rId38"/>
    <p:sldId id="309" r:id="rId39"/>
    <p:sldId id="310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84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2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8057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04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49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15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88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2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7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0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0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7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2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9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F0043B-B2AC-4A42-8D54-456A44C2236D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290E0-5422-4473-B888-45ADB3C21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42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SPLAY TREE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62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</a:t>
            </a:r>
            <a:r>
              <a:rPr lang="hu-HU" dirty="0" smtClean="0"/>
              <a:t>.) </a:t>
            </a:r>
            <a:r>
              <a:rPr lang="hu-HU" u="sng" dirty="0" smtClean="0"/>
              <a:t>Zig-zig</a:t>
            </a:r>
            <a:r>
              <a:rPr lang="hu-HU" dirty="0" smtClean="0"/>
              <a:t> situation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The given node </a:t>
            </a:r>
            <a:r>
              <a:rPr lang="hu-HU" b="1" dirty="0" smtClean="0"/>
              <a:t>X</a:t>
            </a:r>
            <a:r>
              <a:rPr lang="hu-HU" dirty="0" smtClean="0"/>
              <a:t> is left child of a left child</a:t>
            </a:r>
          </a:p>
          <a:p>
            <a:r>
              <a:rPr lang="hu-HU" dirty="0" smtClean="0"/>
              <a:t>Or the given node </a:t>
            </a:r>
            <a:r>
              <a:rPr lang="hu-HU" b="1" dirty="0" smtClean="0"/>
              <a:t>X</a:t>
            </a:r>
            <a:r>
              <a:rPr lang="hu-HU" dirty="0" smtClean="0"/>
              <a:t> is a right child of a right child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050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1544" y="4434652"/>
            <a:ext cx="36792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z</a:t>
            </a:r>
          </a:p>
          <a:p>
            <a:r>
              <a:rPr lang="hu-HU" dirty="0" smtClean="0"/>
              <a:t>to the right !!! Important, we do</a:t>
            </a:r>
          </a:p>
          <a:p>
            <a:r>
              <a:rPr lang="hu-HU" dirty="0"/>
              <a:t>n</a:t>
            </a:r>
            <a:r>
              <a:rPr lang="hu-HU" dirty="0" smtClean="0"/>
              <a:t>ot start with node X !!!</a:t>
            </a:r>
            <a:endParaRPr lang="hu-HU" dirty="0"/>
          </a:p>
        </p:txBody>
      </p:sp>
      <p:sp>
        <p:nvSpPr>
          <p:cNvPr id="34" name="Oval 33"/>
          <p:cNvSpPr/>
          <p:nvPr/>
        </p:nvSpPr>
        <p:spPr>
          <a:xfrm>
            <a:off x="2673242" y="151970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5" name="Oval 34"/>
          <p:cNvSpPr/>
          <p:nvPr/>
        </p:nvSpPr>
        <p:spPr>
          <a:xfrm>
            <a:off x="1808211" y="252211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z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98728" y="366206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37" name="Straight Arrow Connector 36"/>
          <p:cNvCxnSpPr>
            <a:stCxn id="34" idx="3"/>
            <a:endCxn id="35" idx="7"/>
          </p:cNvCxnSpPr>
          <p:nvPr/>
        </p:nvCxnSpPr>
        <p:spPr>
          <a:xfrm flipH="1">
            <a:off x="2357852" y="206934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5"/>
          </p:cNvCxnSpPr>
          <p:nvPr/>
        </p:nvCxnSpPr>
        <p:spPr>
          <a:xfrm>
            <a:off x="3222883" y="206934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544408" y="3123272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292313" y="3123271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578780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1567805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>
            <a:stCxn id="36" idx="3"/>
            <a:endCxn id="42" idx="0"/>
          </p:cNvCxnSpPr>
          <p:nvPr/>
        </p:nvCxnSpPr>
        <p:spPr>
          <a:xfrm flipH="1">
            <a:off x="960926" y="4211708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5"/>
            <a:endCxn id="43" idx="0"/>
          </p:cNvCxnSpPr>
          <p:nvPr/>
        </p:nvCxnSpPr>
        <p:spPr>
          <a:xfrm>
            <a:off x="1648369" y="4211708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>
            <a:off x="3245208" y="2626934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7" name="Isosceles Triangle 46"/>
          <p:cNvSpPr/>
          <p:nvPr/>
        </p:nvSpPr>
        <p:spPr>
          <a:xfrm>
            <a:off x="2313421" y="3670338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5608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1544" y="4434652"/>
            <a:ext cx="36792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z</a:t>
            </a:r>
          </a:p>
          <a:p>
            <a:r>
              <a:rPr lang="hu-HU" dirty="0" smtClean="0"/>
              <a:t>to the right !!! Important, we do</a:t>
            </a:r>
          </a:p>
          <a:p>
            <a:r>
              <a:rPr lang="hu-HU" dirty="0"/>
              <a:t>n</a:t>
            </a:r>
            <a:r>
              <a:rPr lang="hu-HU" dirty="0" smtClean="0"/>
              <a:t>ot start with node X !!!</a:t>
            </a:r>
            <a:endParaRPr lang="hu-HU" dirty="0"/>
          </a:p>
        </p:txBody>
      </p:sp>
      <p:sp>
        <p:nvSpPr>
          <p:cNvPr id="34" name="Oval 33"/>
          <p:cNvSpPr/>
          <p:nvPr/>
        </p:nvSpPr>
        <p:spPr>
          <a:xfrm>
            <a:off x="2673242" y="151970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5" name="Oval 34"/>
          <p:cNvSpPr/>
          <p:nvPr/>
        </p:nvSpPr>
        <p:spPr>
          <a:xfrm>
            <a:off x="1808211" y="252211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z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98728" y="366206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37" name="Straight Arrow Connector 36"/>
          <p:cNvCxnSpPr>
            <a:stCxn id="34" idx="3"/>
            <a:endCxn id="35" idx="7"/>
          </p:cNvCxnSpPr>
          <p:nvPr/>
        </p:nvCxnSpPr>
        <p:spPr>
          <a:xfrm flipH="1">
            <a:off x="2357852" y="206934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5"/>
          </p:cNvCxnSpPr>
          <p:nvPr/>
        </p:nvCxnSpPr>
        <p:spPr>
          <a:xfrm>
            <a:off x="3222883" y="206934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544408" y="3123272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292313" y="3123271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578780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1567805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>
            <a:stCxn id="36" idx="3"/>
            <a:endCxn id="42" idx="0"/>
          </p:cNvCxnSpPr>
          <p:nvPr/>
        </p:nvCxnSpPr>
        <p:spPr>
          <a:xfrm flipH="1">
            <a:off x="960926" y="4211708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5"/>
            <a:endCxn id="43" idx="0"/>
          </p:cNvCxnSpPr>
          <p:nvPr/>
        </p:nvCxnSpPr>
        <p:spPr>
          <a:xfrm>
            <a:off x="1648369" y="4211708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>
            <a:off x="3245208" y="2626934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7" name="Isosceles Triangle 46"/>
          <p:cNvSpPr/>
          <p:nvPr/>
        </p:nvSpPr>
        <p:spPr>
          <a:xfrm>
            <a:off x="2313421" y="3670338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7" name="Oval 16"/>
          <p:cNvSpPr/>
          <p:nvPr/>
        </p:nvSpPr>
        <p:spPr>
          <a:xfrm>
            <a:off x="9186864" y="201783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z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8321833" y="302024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x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0327240" y="301799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cxnSp>
        <p:nvCxnSpPr>
          <p:cNvPr id="20" name="Straight Arrow Connector 19"/>
          <p:cNvCxnSpPr>
            <a:stCxn id="17" idx="3"/>
            <a:endCxn id="18" idx="0"/>
          </p:cNvCxnSpPr>
          <p:nvPr/>
        </p:nvCxnSpPr>
        <p:spPr>
          <a:xfrm flipH="1">
            <a:off x="8643805" y="2567476"/>
            <a:ext cx="637362" cy="45276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5"/>
            <a:endCxn id="19" idx="0"/>
          </p:cNvCxnSpPr>
          <p:nvPr/>
        </p:nvCxnSpPr>
        <p:spPr>
          <a:xfrm>
            <a:off x="9736505" y="2567476"/>
            <a:ext cx="912707" cy="45051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4"/>
            <a:endCxn id="28" idx="0"/>
          </p:cNvCxnSpPr>
          <p:nvPr/>
        </p:nvCxnSpPr>
        <p:spPr>
          <a:xfrm flipH="1">
            <a:off x="8185172" y="3664184"/>
            <a:ext cx="458633" cy="8536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4"/>
            <a:endCxn id="29" idx="0"/>
          </p:cNvCxnSpPr>
          <p:nvPr/>
        </p:nvCxnSpPr>
        <p:spPr>
          <a:xfrm>
            <a:off x="8643805" y="3664184"/>
            <a:ext cx="425216" cy="84335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9846283" y="4469045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5" name="Isosceles Triangle 24"/>
          <p:cNvSpPr/>
          <p:nvPr/>
        </p:nvSpPr>
        <p:spPr>
          <a:xfrm>
            <a:off x="10687849" y="4469045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26" name="Straight Arrow Connector 25"/>
          <p:cNvCxnSpPr>
            <a:stCxn id="19" idx="4"/>
            <a:endCxn id="24" idx="0"/>
          </p:cNvCxnSpPr>
          <p:nvPr/>
        </p:nvCxnSpPr>
        <p:spPr>
          <a:xfrm flipH="1">
            <a:off x="10228429" y="3661934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4"/>
            <a:endCxn id="25" idx="0"/>
          </p:cNvCxnSpPr>
          <p:nvPr/>
        </p:nvCxnSpPr>
        <p:spPr>
          <a:xfrm>
            <a:off x="10649212" y="3661934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Isosceles Triangle 27"/>
          <p:cNvSpPr/>
          <p:nvPr/>
        </p:nvSpPr>
        <p:spPr>
          <a:xfrm>
            <a:off x="7803026" y="4517800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8686875" y="450753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9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354727" y="4383670"/>
            <a:ext cx="3079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x</a:t>
            </a:r>
          </a:p>
          <a:p>
            <a:r>
              <a:rPr lang="hu-HU" dirty="0" smtClean="0"/>
              <a:t>to the right !!!</a:t>
            </a:r>
            <a:endParaRPr lang="hu-HU" dirty="0"/>
          </a:p>
        </p:txBody>
      </p:sp>
      <p:sp>
        <p:nvSpPr>
          <p:cNvPr id="17" name="Oval 16"/>
          <p:cNvSpPr/>
          <p:nvPr/>
        </p:nvSpPr>
        <p:spPr>
          <a:xfrm>
            <a:off x="1601208" y="160571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z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36177" y="260811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x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741584" y="260586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cxnSp>
        <p:nvCxnSpPr>
          <p:cNvPr id="20" name="Straight Arrow Connector 19"/>
          <p:cNvCxnSpPr>
            <a:stCxn id="17" idx="3"/>
            <a:endCxn id="18" idx="0"/>
          </p:cNvCxnSpPr>
          <p:nvPr/>
        </p:nvCxnSpPr>
        <p:spPr>
          <a:xfrm flipH="1">
            <a:off x="1058149" y="2155352"/>
            <a:ext cx="637362" cy="45276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5"/>
            <a:endCxn id="19" idx="0"/>
          </p:cNvCxnSpPr>
          <p:nvPr/>
        </p:nvCxnSpPr>
        <p:spPr>
          <a:xfrm>
            <a:off x="2150849" y="2155352"/>
            <a:ext cx="912707" cy="45051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4"/>
            <a:endCxn id="28" idx="0"/>
          </p:cNvCxnSpPr>
          <p:nvPr/>
        </p:nvCxnSpPr>
        <p:spPr>
          <a:xfrm flipH="1">
            <a:off x="599516" y="3252060"/>
            <a:ext cx="458633" cy="8536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4"/>
            <a:endCxn id="29" idx="0"/>
          </p:cNvCxnSpPr>
          <p:nvPr/>
        </p:nvCxnSpPr>
        <p:spPr>
          <a:xfrm>
            <a:off x="1058149" y="3252060"/>
            <a:ext cx="425216" cy="84335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2260627" y="4056921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5" name="Isosceles Triangle 24"/>
          <p:cNvSpPr/>
          <p:nvPr/>
        </p:nvSpPr>
        <p:spPr>
          <a:xfrm>
            <a:off x="3102193" y="4056921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26" name="Straight Arrow Connector 25"/>
          <p:cNvCxnSpPr>
            <a:stCxn id="19" idx="4"/>
            <a:endCxn id="24" idx="0"/>
          </p:cNvCxnSpPr>
          <p:nvPr/>
        </p:nvCxnSpPr>
        <p:spPr>
          <a:xfrm flipH="1">
            <a:off x="2642773" y="3249810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4"/>
            <a:endCxn id="25" idx="0"/>
          </p:cNvCxnSpPr>
          <p:nvPr/>
        </p:nvCxnSpPr>
        <p:spPr>
          <a:xfrm>
            <a:off x="3063556" y="3249810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Isosceles Triangle 27"/>
          <p:cNvSpPr/>
          <p:nvPr/>
        </p:nvSpPr>
        <p:spPr>
          <a:xfrm>
            <a:off x="217370" y="4105676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1101219" y="4095415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65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354727" y="4383670"/>
            <a:ext cx="3079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x</a:t>
            </a:r>
          </a:p>
          <a:p>
            <a:r>
              <a:rPr lang="hu-HU" dirty="0" smtClean="0"/>
              <a:t>to the right !!!</a:t>
            </a:r>
            <a:endParaRPr lang="hu-HU" dirty="0"/>
          </a:p>
        </p:txBody>
      </p:sp>
      <p:sp>
        <p:nvSpPr>
          <p:cNvPr id="17" name="Oval 16"/>
          <p:cNvSpPr/>
          <p:nvPr/>
        </p:nvSpPr>
        <p:spPr>
          <a:xfrm>
            <a:off x="1601208" y="160571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z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36177" y="260811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x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741584" y="260586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cxnSp>
        <p:nvCxnSpPr>
          <p:cNvPr id="20" name="Straight Arrow Connector 19"/>
          <p:cNvCxnSpPr>
            <a:stCxn id="17" idx="3"/>
            <a:endCxn id="18" idx="0"/>
          </p:cNvCxnSpPr>
          <p:nvPr/>
        </p:nvCxnSpPr>
        <p:spPr>
          <a:xfrm flipH="1">
            <a:off x="1058149" y="2155352"/>
            <a:ext cx="637362" cy="45276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5"/>
            <a:endCxn id="19" idx="0"/>
          </p:cNvCxnSpPr>
          <p:nvPr/>
        </p:nvCxnSpPr>
        <p:spPr>
          <a:xfrm>
            <a:off x="2150849" y="2155352"/>
            <a:ext cx="912707" cy="45051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4"/>
            <a:endCxn id="28" idx="0"/>
          </p:cNvCxnSpPr>
          <p:nvPr/>
        </p:nvCxnSpPr>
        <p:spPr>
          <a:xfrm flipH="1">
            <a:off x="599516" y="3252060"/>
            <a:ext cx="458633" cy="8536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4"/>
            <a:endCxn id="29" idx="0"/>
          </p:cNvCxnSpPr>
          <p:nvPr/>
        </p:nvCxnSpPr>
        <p:spPr>
          <a:xfrm>
            <a:off x="1058149" y="3252060"/>
            <a:ext cx="425216" cy="84335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2260627" y="4056921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5" name="Isosceles Triangle 24"/>
          <p:cNvSpPr/>
          <p:nvPr/>
        </p:nvSpPr>
        <p:spPr>
          <a:xfrm>
            <a:off x="3102193" y="4056921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26" name="Straight Arrow Connector 25"/>
          <p:cNvCxnSpPr>
            <a:stCxn id="19" idx="4"/>
            <a:endCxn id="24" idx="0"/>
          </p:cNvCxnSpPr>
          <p:nvPr/>
        </p:nvCxnSpPr>
        <p:spPr>
          <a:xfrm flipH="1">
            <a:off x="2642773" y="3249810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4"/>
            <a:endCxn id="25" idx="0"/>
          </p:cNvCxnSpPr>
          <p:nvPr/>
        </p:nvCxnSpPr>
        <p:spPr>
          <a:xfrm>
            <a:off x="3063556" y="3249810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Isosceles Triangle 27"/>
          <p:cNvSpPr/>
          <p:nvPr/>
        </p:nvSpPr>
        <p:spPr>
          <a:xfrm>
            <a:off x="217370" y="4105676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1101219" y="4095415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9302322" y="243212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z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8514725" y="128373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x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10075435" y="349665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cxnSp>
        <p:nvCxnSpPr>
          <p:cNvPr id="49" name="Straight Arrow Connector 48"/>
          <p:cNvCxnSpPr>
            <a:stCxn id="30" idx="5"/>
            <a:endCxn id="41" idx="0"/>
          </p:cNvCxnSpPr>
          <p:nvPr/>
        </p:nvCxnSpPr>
        <p:spPr>
          <a:xfrm>
            <a:off x="9851963" y="2981769"/>
            <a:ext cx="545444" cy="51488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1" idx="4"/>
            <a:endCxn id="56" idx="0"/>
          </p:cNvCxnSpPr>
          <p:nvPr/>
        </p:nvCxnSpPr>
        <p:spPr>
          <a:xfrm flipH="1">
            <a:off x="8304804" y="1927683"/>
            <a:ext cx="531893" cy="50444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0" idx="3"/>
            <a:endCxn id="57" idx="0"/>
          </p:cNvCxnSpPr>
          <p:nvPr/>
        </p:nvCxnSpPr>
        <p:spPr>
          <a:xfrm flipH="1">
            <a:off x="9097846" y="2981769"/>
            <a:ext cx="298779" cy="42473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Isosceles Triangle 51"/>
          <p:cNvSpPr/>
          <p:nvPr/>
        </p:nvSpPr>
        <p:spPr>
          <a:xfrm>
            <a:off x="9633115" y="4605732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53" name="Isosceles Triangle 52"/>
          <p:cNvSpPr/>
          <p:nvPr/>
        </p:nvSpPr>
        <p:spPr>
          <a:xfrm>
            <a:off x="10537071" y="4583146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54" name="Straight Arrow Connector 53"/>
          <p:cNvCxnSpPr>
            <a:stCxn id="41" idx="4"/>
            <a:endCxn id="52" idx="0"/>
          </p:cNvCxnSpPr>
          <p:nvPr/>
        </p:nvCxnSpPr>
        <p:spPr>
          <a:xfrm flipH="1">
            <a:off x="10015261" y="4140598"/>
            <a:ext cx="382146" cy="46513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1" idx="4"/>
            <a:endCxn id="53" idx="0"/>
          </p:cNvCxnSpPr>
          <p:nvPr/>
        </p:nvCxnSpPr>
        <p:spPr>
          <a:xfrm>
            <a:off x="10397407" y="4140598"/>
            <a:ext cx="521810" cy="44254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Isosceles Triangle 55"/>
          <p:cNvSpPr/>
          <p:nvPr/>
        </p:nvSpPr>
        <p:spPr>
          <a:xfrm>
            <a:off x="7922658" y="2432128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57" name="Isosceles Triangle 56"/>
          <p:cNvSpPr/>
          <p:nvPr/>
        </p:nvSpPr>
        <p:spPr>
          <a:xfrm>
            <a:off x="8715700" y="3406502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58" name="Straight Arrow Connector 57"/>
          <p:cNvCxnSpPr>
            <a:stCxn id="31" idx="4"/>
            <a:endCxn id="30" idx="1"/>
          </p:cNvCxnSpPr>
          <p:nvPr/>
        </p:nvCxnSpPr>
        <p:spPr>
          <a:xfrm>
            <a:off x="8836697" y="1927683"/>
            <a:ext cx="559928" cy="59874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33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3.) </a:t>
            </a:r>
            <a:r>
              <a:rPr lang="hu-HU" u="sng" dirty="0" smtClean="0"/>
              <a:t>Zig</a:t>
            </a:r>
            <a:r>
              <a:rPr lang="hu-HU" dirty="0" smtClean="0"/>
              <a:t> situation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We have to repeat the previous two steps over and over again until we get to the root </a:t>
            </a:r>
          </a:p>
          <a:p>
            <a:r>
              <a:rPr lang="hu-HU" dirty="0" smtClean="0"/>
              <a:t>Sometimes we end up at the left/right child of the root: we just have to make a single right/left rotation accordingly</a:t>
            </a:r>
          </a:p>
          <a:p>
            <a:r>
              <a:rPr lang="hu-HU" dirty="0" smtClean="0"/>
              <a:t>So here X is just the child of the root !!!</a:t>
            </a:r>
          </a:p>
        </p:txBody>
      </p:sp>
    </p:spTree>
    <p:extLst>
      <p:ext uri="{BB962C8B-B14F-4D97-AF65-F5344CB8AC3E}">
        <p14:creationId xmlns:p14="http://schemas.microsoft.com/office/powerpoint/2010/main" val="377309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B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20358" y="5327561"/>
            <a:ext cx="8791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end up with this situation: the node x is the left child of the root, so we just</a:t>
            </a:r>
          </a:p>
          <a:p>
            <a:r>
              <a:rPr lang="hu-HU" dirty="0"/>
              <a:t>h</a:t>
            </a:r>
            <a:r>
              <a:rPr lang="hu-HU" dirty="0" smtClean="0"/>
              <a:t>ave to make a single right rotation !!!</a:t>
            </a:r>
          </a:p>
        </p:txBody>
      </p:sp>
    </p:spTree>
    <p:extLst>
      <p:ext uri="{BB962C8B-B14F-4D97-AF65-F5344CB8AC3E}">
        <p14:creationId xmlns:p14="http://schemas.microsoft.com/office/powerpoint/2010/main" val="4067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9427335" y="190635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" name="Oval 5"/>
          <p:cNvSpPr/>
          <p:nvPr/>
        </p:nvSpPr>
        <p:spPr>
          <a:xfrm>
            <a:off x="8562304" y="290876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" name="Oval 7"/>
          <p:cNvSpPr/>
          <p:nvPr/>
        </p:nvSpPr>
        <p:spPr>
          <a:xfrm>
            <a:off x="9300906" y="399288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10285927" y="290876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9111945" y="245599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9976976" y="2455997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748860" y="396268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8298501" y="3509920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046406" y="350991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1678546" y="179934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0" name="Oval 29"/>
          <p:cNvSpPr/>
          <p:nvPr/>
        </p:nvSpPr>
        <p:spPr>
          <a:xfrm>
            <a:off x="813515" y="280175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3269087" y="3891106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2537138" y="2801754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1363156" y="2348990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2228187" y="2348990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1717041" y="386091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B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2266682" y="3408146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014587" y="3408145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20358" y="5327561"/>
            <a:ext cx="8933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end up with this situation: the node x is the right child of the root, so we just</a:t>
            </a:r>
          </a:p>
          <a:p>
            <a:r>
              <a:rPr lang="hu-HU" dirty="0"/>
              <a:t>h</a:t>
            </a:r>
            <a:r>
              <a:rPr lang="hu-HU" dirty="0" smtClean="0"/>
              <a:t>ave to make a single left rotation !!!</a:t>
            </a:r>
          </a:p>
        </p:txBody>
      </p:sp>
    </p:spTree>
    <p:extLst>
      <p:ext uri="{BB962C8B-B14F-4D97-AF65-F5344CB8AC3E}">
        <p14:creationId xmlns:p14="http://schemas.microsoft.com/office/powerpoint/2010/main" val="3542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13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EXAMPLE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95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Splay tree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Type of a binary search tree</a:t>
            </a:r>
          </a:p>
          <a:p>
            <a:r>
              <a:rPr lang="hu-HU" dirty="0" smtClean="0"/>
              <a:t>Most of the operations have </a:t>
            </a:r>
            <a:r>
              <a:rPr lang="hu-HU" b="1" dirty="0" smtClean="0"/>
              <a:t>O(logN)</a:t>
            </a:r>
            <a:r>
              <a:rPr lang="hu-HU" dirty="0" smtClean="0"/>
              <a:t> time complexity, but some are very slow // </a:t>
            </a:r>
            <a:r>
              <a:rPr lang="hu-HU" b="1" dirty="0" smtClean="0"/>
              <a:t>O(N)</a:t>
            </a:r>
          </a:p>
          <a:p>
            <a:r>
              <a:rPr lang="hu-HU" dirty="0" smtClean="0"/>
              <a:t>Unlike AVL trees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not strictly balanced !!! ~ that’s why it is faster</a:t>
            </a:r>
          </a:p>
          <a:p>
            <a:r>
              <a:rPr lang="hu-HU" dirty="0" smtClean="0"/>
              <a:t>It is easy to implement</a:t>
            </a:r>
          </a:p>
          <a:p>
            <a:r>
              <a:rPr lang="hu-HU" dirty="0" smtClean="0"/>
              <a:t>The most popular data structure in the industry</a:t>
            </a:r>
          </a:p>
          <a:p>
            <a:r>
              <a:rPr lang="hu-HU" dirty="0" smtClean="0"/>
              <a:t>FAST ACCESS TO ELEMENTS ACCESSED RECENTLY !!!</a:t>
            </a:r>
          </a:p>
          <a:p>
            <a:r>
              <a:rPr lang="hu-HU" dirty="0" smtClean="0"/>
              <a:t>For example: caches !!!</a:t>
            </a:r>
          </a:p>
          <a:p>
            <a:r>
              <a:rPr lang="hu-HU" dirty="0" smtClean="0"/>
              <a:t>Splay trees are kept balanced with the help of rotations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65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7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3930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793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816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139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09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496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1738648" y="5731099"/>
            <a:ext cx="7069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BUT it is a splay tree: we want to make the „splaying” to make</a:t>
            </a:r>
          </a:p>
          <a:p>
            <a:r>
              <a:rPr lang="hu-HU" dirty="0"/>
              <a:t>s</a:t>
            </a:r>
            <a:r>
              <a:rPr lang="hu-HU" dirty="0" smtClean="0"/>
              <a:t>ure next time our search(12) operation will be faster !!!</a:t>
            </a:r>
          </a:p>
        </p:txBody>
      </p:sp>
    </p:spTree>
    <p:extLst>
      <p:ext uri="{BB962C8B-B14F-4D97-AF65-F5344CB8AC3E}">
        <p14:creationId xmlns:p14="http://schemas.microsoft.com/office/powerpoint/2010/main" val="386922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r>
              <a:rPr lang="hu-HU" sz="1200" dirty="0">
                <a:solidFill>
                  <a:schemeClr val="bg1"/>
                </a:solidFill>
              </a:rPr>
              <a:t>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3"/>
            <a:endCxn id="44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  <a:endCxn id="47" idx="0"/>
          </p:cNvCxnSpPr>
          <p:nvPr/>
        </p:nvCxnSpPr>
        <p:spPr>
          <a:xfrm flipH="1">
            <a:off x="2688566" y="3725161"/>
            <a:ext cx="557103" cy="2853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408479" y="4010535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1224216" y="4828266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a zig-zig situation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867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4389343" y="3001305"/>
            <a:ext cx="561206" cy="24454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670462" y="324584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cxnSp>
        <p:nvCxnSpPr>
          <p:cNvPr id="29" name="Straight Connector 28"/>
          <p:cNvCxnSpPr>
            <a:endCxn id="30" idx="0"/>
          </p:cNvCxnSpPr>
          <p:nvPr/>
        </p:nvCxnSpPr>
        <p:spPr>
          <a:xfrm flipH="1">
            <a:off x="3443721" y="3001305"/>
            <a:ext cx="549519" cy="245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163634" y="3247023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6381"/>
          </a:xfrm>
        </p:spPr>
        <p:txBody>
          <a:bodyPr/>
          <a:lstStyle/>
          <a:p>
            <a:r>
              <a:rPr lang="hu-HU" u="sng" dirty="0" smtClean="0"/>
              <a:t>Rotations</a:t>
            </a:r>
            <a:r>
              <a:rPr lang="hu-HU" dirty="0" smtClean="0"/>
              <a:t>: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344215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stCxn id="5" idx="3"/>
            <a:endCxn id="6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5"/>
            <a:endCxn id="9" idx="1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7148" y="3975281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A</a:t>
            </a:r>
          </a:p>
        </p:txBody>
      </p:sp>
      <p:cxnSp>
        <p:nvCxnSpPr>
          <p:cNvPr id="18" name="Straight Arrow Connector 17"/>
          <p:cNvCxnSpPr>
            <a:endCxn id="17" idx="7"/>
          </p:cNvCxnSpPr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82762" y="3529242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840386" y="3951958"/>
            <a:ext cx="1214905" cy="2361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69289" y="3000265"/>
            <a:ext cx="143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rightRotate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4733091" y="4135213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leftRotate</a:t>
            </a:r>
            <a:endParaRPr lang="hu-HU" dirty="0"/>
          </a:p>
        </p:txBody>
      </p:sp>
      <p:sp>
        <p:nvSpPr>
          <p:cNvPr id="29" name="Oval 28"/>
          <p:cNvSpPr/>
          <p:nvPr/>
        </p:nvSpPr>
        <p:spPr>
          <a:xfrm>
            <a:off x="8832761" y="214662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7967730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" name="Oval 30"/>
          <p:cNvSpPr/>
          <p:nvPr/>
        </p:nvSpPr>
        <p:spPr>
          <a:xfrm>
            <a:off x="10423302" y="4238379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E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691353" y="314902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D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9" idx="3"/>
            <a:endCxn id="30" idx="7"/>
          </p:cNvCxnSpPr>
          <p:nvPr/>
        </p:nvCxnSpPr>
        <p:spPr>
          <a:xfrm flipH="1">
            <a:off x="8517371" y="2696263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5"/>
            <a:endCxn id="32" idx="1"/>
          </p:cNvCxnSpPr>
          <p:nvPr/>
        </p:nvCxnSpPr>
        <p:spPr>
          <a:xfrm>
            <a:off x="9382402" y="2696263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871256" y="420818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C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9420897" y="375541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168802" y="3755418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36938" y="5769735"/>
            <a:ext cx="7606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update the references which can be done in O(1)</a:t>
            </a:r>
          </a:p>
          <a:p>
            <a:r>
              <a:rPr lang="hu-HU" dirty="0"/>
              <a:t>t</a:t>
            </a:r>
            <a:r>
              <a:rPr lang="hu-HU" dirty="0" smtClean="0"/>
              <a:t>ime complexity !!! ( the in-order traversal is the same )</a:t>
            </a:r>
          </a:p>
        </p:txBody>
      </p:sp>
    </p:spTree>
    <p:extLst>
      <p:ext uri="{BB962C8B-B14F-4D97-AF65-F5344CB8AC3E}">
        <p14:creationId xmlns:p14="http://schemas.microsoft.com/office/powerpoint/2010/main" val="24158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4389343" y="3001305"/>
            <a:ext cx="561206" cy="24454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670462" y="324584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5"/>
            <a:endCxn id="47" idx="0"/>
          </p:cNvCxnSpPr>
          <p:nvPr/>
        </p:nvCxnSpPr>
        <p:spPr>
          <a:xfrm>
            <a:off x="5148600" y="3723985"/>
            <a:ext cx="559873" cy="2865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428386" y="4010535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889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4389343" y="3001305"/>
            <a:ext cx="561206" cy="24454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670462" y="324584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5"/>
            <a:endCxn id="47" idx="0"/>
          </p:cNvCxnSpPr>
          <p:nvPr/>
        </p:nvCxnSpPr>
        <p:spPr>
          <a:xfrm>
            <a:off x="5148600" y="3723985"/>
            <a:ext cx="559873" cy="2865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428386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31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4389343" y="3001305"/>
            <a:ext cx="561206" cy="24454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670462" y="324584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>
            <a:stCxn id="44" idx="5"/>
            <a:endCxn id="47" idx="0"/>
          </p:cNvCxnSpPr>
          <p:nvPr/>
        </p:nvCxnSpPr>
        <p:spPr>
          <a:xfrm>
            <a:off x="5148600" y="3723985"/>
            <a:ext cx="559873" cy="2865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428386" y="401053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2888335" y="5187120"/>
            <a:ext cx="3092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a zig-zag situation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7290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5428386" y="690700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838419" y="1804724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5906524" y="1168838"/>
            <a:ext cx="2211982" cy="63588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965583" y="180315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6" idx="0"/>
          </p:cNvCxnSpPr>
          <p:nvPr/>
        </p:nvCxnSpPr>
        <p:spPr>
          <a:xfrm flipH="1">
            <a:off x="3245670" y="1168838"/>
            <a:ext cx="2264751" cy="6343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911205" y="252316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6" idx="5"/>
            <a:endCxn id="28" idx="0"/>
          </p:cNvCxnSpPr>
          <p:nvPr/>
        </p:nvCxnSpPr>
        <p:spPr>
          <a:xfrm>
            <a:off x="3443721" y="2281295"/>
            <a:ext cx="747571" cy="2418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0537" y="2519425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  <a:endCxn id="39" idx="0"/>
          </p:cNvCxnSpPr>
          <p:nvPr/>
        </p:nvCxnSpPr>
        <p:spPr>
          <a:xfrm flipH="1">
            <a:off x="7440624" y="2282862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2382722" y="2281295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102635" y="2519425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4389343" y="3001305"/>
            <a:ext cx="561206" cy="24454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670462" y="324584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cxnSp>
        <p:nvCxnSpPr>
          <p:cNvPr id="19" name="Straight Connector 18"/>
          <p:cNvCxnSpPr>
            <a:endCxn id="20" idx="0"/>
          </p:cNvCxnSpPr>
          <p:nvPr/>
        </p:nvCxnSpPr>
        <p:spPr>
          <a:xfrm flipH="1">
            <a:off x="1662345" y="3079598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382258" y="331772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438974" y="1685657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323640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8917112" y="2163795"/>
            <a:ext cx="1686615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47125" y="875366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0"/>
            <a:endCxn id="26" idx="5"/>
          </p:cNvCxnSpPr>
          <p:nvPr/>
        </p:nvCxnSpPr>
        <p:spPr>
          <a:xfrm flipH="1" flipV="1">
            <a:off x="5825263" y="1353504"/>
            <a:ext cx="2893798" cy="3321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696625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3" idx="3"/>
            <a:endCxn id="28" idx="0"/>
          </p:cNvCxnSpPr>
          <p:nvPr/>
        </p:nvCxnSpPr>
        <p:spPr>
          <a:xfrm flipH="1">
            <a:off x="6976712" y="2163795"/>
            <a:ext cx="1544297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9484245" y="310368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</p:cNvCxnSpPr>
          <p:nvPr/>
        </p:nvCxnSpPr>
        <p:spPr>
          <a:xfrm flipH="1">
            <a:off x="9925845" y="2884126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3449303" y="1353504"/>
            <a:ext cx="1979857" cy="3321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169216" y="1685658"/>
            <a:ext cx="560173" cy="56017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7174763" y="2884126"/>
            <a:ext cx="811442" cy="2195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706118" y="3103679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305" y="50603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02766" y="2168122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335558" y="24062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438974" y="16856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323640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8917112" y="2163795"/>
            <a:ext cx="1686615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47125" y="87536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0"/>
            <a:endCxn id="26" idx="5"/>
          </p:cNvCxnSpPr>
          <p:nvPr/>
        </p:nvCxnSpPr>
        <p:spPr>
          <a:xfrm flipH="1" flipV="1">
            <a:off x="5825263" y="1353504"/>
            <a:ext cx="2893798" cy="3321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696625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3" idx="3"/>
            <a:endCxn id="28" idx="0"/>
          </p:cNvCxnSpPr>
          <p:nvPr/>
        </p:nvCxnSpPr>
        <p:spPr>
          <a:xfrm flipH="1">
            <a:off x="6976712" y="2163795"/>
            <a:ext cx="1544297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9484245" y="310368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</p:cNvCxnSpPr>
          <p:nvPr/>
        </p:nvCxnSpPr>
        <p:spPr>
          <a:xfrm flipH="1">
            <a:off x="9925845" y="2884126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3449303" y="1353504"/>
            <a:ext cx="1979857" cy="3321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169216" y="168565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7174763" y="2884126"/>
            <a:ext cx="811442" cy="2195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706118" y="3103679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02766" y="2168122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335558" y="24062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54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438974" y="16856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323640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8917112" y="2163795"/>
            <a:ext cx="1686615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47125" y="875366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0"/>
            <a:endCxn id="26" idx="5"/>
          </p:cNvCxnSpPr>
          <p:nvPr/>
        </p:nvCxnSpPr>
        <p:spPr>
          <a:xfrm flipH="1" flipV="1">
            <a:off x="5825263" y="1353504"/>
            <a:ext cx="2893798" cy="3321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696625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3" idx="3"/>
            <a:endCxn id="28" idx="0"/>
          </p:cNvCxnSpPr>
          <p:nvPr/>
        </p:nvCxnSpPr>
        <p:spPr>
          <a:xfrm flipH="1">
            <a:off x="6976712" y="2163795"/>
            <a:ext cx="1544297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9484245" y="310368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</p:cNvCxnSpPr>
          <p:nvPr/>
        </p:nvCxnSpPr>
        <p:spPr>
          <a:xfrm flipH="1">
            <a:off x="9925845" y="2884126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3449303" y="1353504"/>
            <a:ext cx="1979857" cy="3321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169216" y="168565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7174763" y="2884126"/>
            <a:ext cx="811442" cy="2195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706118" y="3103679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02766" y="2168122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335558" y="24062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155" y="399245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9586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438974" y="16856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323640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8917112" y="2163795"/>
            <a:ext cx="1686615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47125" y="875366"/>
            <a:ext cx="560173" cy="56017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0"/>
            <a:endCxn id="26" idx="5"/>
          </p:cNvCxnSpPr>
          <p:nvPr/>
        </p:nvCxnSpPr>
        <p:spPr>
          <a:xfrm flipH="1" flipV="1">
            <a:off x="5825263" y="1353504"/>
            <a:ext cx="2893798" cy="3321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696625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3" idx="3"/>
            <a:endCxn id="28" idx="0"/>
          </p:cNvCxnSpPr>
          <p:nvPr/>
        </p:nvCxnSpPr>
        <p:spPr>
          <a:xfrm flipH="1">
            <a:off x="6976712" y="2163795"/>
            <a:ext cx="1544297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9484245" y="310368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</p:cNvCxnSpPr>
          <p:nvPr/>
        </p:nvCxnSpPr>
        <p:spPr>
          <a:xfrm flipH="1">
            <a:off x="9925845" y="2884126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3449303" y="1353504"/>
            <a:ext cx="1979857" cy="3321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169216" y="168565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7174763" y="2884126"/>
            <a:ext cx="811442" cy="2195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706118" y="3103679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02766" y="2168122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335558" y="24062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155" y="399245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548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438974" y="1685657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32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323640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55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>
            <a:stCxn id="23" idx="5"/>
            <a:endCxn id="24" idx="0"/>
          </p:cNvCxnSpPr>
          <p:nvPr/>
        </p:nvCxnSpPr>
        <p:spPr>
          <a:xfrm>
            <a:off x="8917112" y="2163795"/>
            <a:ext cx="1686615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47125" y="875366"/>
            <a:ext cx="560173" cy="56017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12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>
            <a:stCxn id="23" idx="0"/>
            <a:endCxn id="26" idx="5"/>
          </p:cNvCxnSpPr>
          <p:nvPr/>
        </p:nvCxnSpPr>
        <p:spPr>
          <a:xfrm flipH="1" flipV="1">
            <a:off x="5825263" y="1353504"/>
            <a:ext cx="2893798" cy="3321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696625" y="240598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16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23" idx="3"/>
            <a:endCxn id="28" idx="0"/>
          </p:cNvCxnSpPr>
          <p:nvPr/>
        </p:nvCxnSpPr>
        <p:spPr>
          <a:xfrm flipH="1">
            <a:off x="6976712" y="2163795"/>
            <a:ext cx="1544297" cy="24219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9484245" y="3103680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4</a:t>
            </a:r>
            <a:r>
              <a:rPr lang="hu-HU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24" idx="3"/>
          </p:cNvCxnSpPr>
          <p:nvPr/>
        </p:nvCxnSpPr>
        <p:spPr>
          <a:xfrm flipH="1">
            <a:off x="9925845" y="2884126"/>
            <a:ext cx="479830" cy="23656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3"/>
            <a:endCxn id="42" idx="0"/>
          </p:cNvCxnSpPr>
          <p:nvPr/>
        </p:nvCxnSpPr>
        <p:spPr>
          <a:xfrm flipH="1">
            <a:off x="3449303" y="1353504"/>
            <a:ext cx="1979857" cy="33215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169216" y="1685658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10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>
            <a:stCxn id="28" idx="5"/>
            <a:endCxn id="44" idx="0"/>
          </p:cNvCxnSpPr>
          <p:nvPr/>
        </p:nvCxnSpPr>
        <p:spPr>
          <a:xfrm>
            <a:off x="7174763" y="2884126"/>
            <a:ext cx="811442" cy="21955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706118" y="3103679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19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02766" y="2168122"/>
            <a:ext cx="664896" cy="2381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335558" y="2406252"/>
            <a:ext cx="560173" cy="56017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155" y="399245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earch(12)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2895731" y="4790941"/>
            <a:ext cx="6152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found it in </a:t>
            </a:r>
            <a:r>
              <a:rPr lang="hu-HU" b="1" dirty="0" smtClean="0"/>
              <a:t>O(1)</a:t>
            </a:r>
            <a:r>
              <a:rPr lang="hu-HU" dirty="0" smtClean="0"/>
              <a:t> time complexity because</a:t>
            </a:r>
          </a:p>
          <a:p>
            <a:r>
              <a:rPr lang="hu-HU" dirty="0"/>
              <a:t>i</a:t>
            </a:r>
            <a:r>
              <a:rPr lang="hu-HU" dirty="0" smtClean="0"/>
              <a:t>t is the root node ... this is why splaying is important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962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Insert into a splay tree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 is exactly the same as inserting a node into a BST</a:t>
            </a:r>
          </a:p>
          <a:p>
            <a:r>
              <a:rPr lang="hu-HU" dirty="0" smtClean="0"/>
              <a:t>Sometimes we splay the inserted node to the root</a:t>
            </a:r>
          </a:p>
          <a:p>
            <a:pPr marL="914400" lvl="2" indent="0">
              <a:buNone/>
            </a:pPr>
            <a:r>
              <a:rPr lang="hu-HU" dirty="0" smtClean="0"/>
              <a:t>(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always</a:t>
            </a:r>
            <a:r>
              <a:rPr lang="hu-HU" dirty="0" smtClean="0"/>
              <a:t>, </a:t>
            </a:r>
            <a:r>
              <a:rPr lang="hu-HU" dirty="0" err="1" smtClean="0"/>
              <a:t>depends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implementation</a:t>
            </a:r>
            <a:r>
              <a:rPr lang="hu-HU" dirty="0" smtClean="0"/>
              <a:t> 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644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Find operation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 is like a standard BST search operation</a:t>
            </a:r>
          </a:p>
          <a:p>
            <a:r>
              <a:rPr lang="hu-HU" dirty="0" smtClean="0"/>
              <a:t>We make rotations when we find the given element we are looking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it is going to be the root node // „splaying”</a:t>
            </a:r>
          </a:p>
          <a:p>
            <a:r>
              <a:rPr lang="hu-HU" dirty="0" smtClean="0"/>
              <a:t>Why? Because in the next search it can be accessed very fast even in </a:t>
            </a:r>
            <a:r>
              <a:rPr lang="hu-HU" b="1" dirty="0" smtClean="0"/>
              <a:t>O(1)</a:t>
            </a:r>
            <a:r>
              <a:rPr lang="hu-HU" dirty="0" smtClean="0"/>
              <a:t> time </a:t>
            </a:r>
          </a:p>
          <a:p>
            <a:r>
              <a:rPr lang="hu-HU" dirty="0" smtClean="0"/>
              <a:t>There are 3 ways we can make it happen</a:t>
            </a:r>
          </a:p>
          <a:p>
            <a:pPr lvl="1"/>
            <a:r>
              <a:rPr lang="hu-HU" dirty="0" smtClean="0"/>
              <a:t>1.) Zig-zag situation</a:t>
            </a:r>
          </a:p>
          <a:p>
            <a:pPr lvl="1"/>
            <a:r>
              <a:rPr lang="hu-HU" dirty="0" smtClean="0"/>
              <a:t>2.) Zig-zig situation</a:t>
            </a:r>
          </a:p>
          <a:p>
            <a:pPr lvl="1"/>
            <a:r>
              <a:rPr lang="hu-HU" dirty="0" smtClean="0"/>
              <a:t>3.) Zig situation</a:t>
            </a:r>
          </a:p>
        </p:txBody>
      </p:sp>
    </p:spTree>
    <p:extLst>
      <p:ext uri="{BB962C8B-B14F-4D97-AF65-F5344CB8AC3E}">
        <p14:creationId xmlns:p14="http://schemas.microsoft.com/office/powerpoint/2010/main" val="3236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1.) </a:t>
            </a:r>
            <a:r>
              <a:rPr lang="hu-HU" u="sng" dirty="0" smtClean="0"/>
              <a:t>Zig-zag</a:t>
            </a:r>
            <a:r>
              <a:rPr lang="hu-HU" dirty="0" smtClean="0"/>
              <a:t> situation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The given node </a:t>
            </a:r>
            <a:r>
              <a:rPr lang="hu-HU" b="1" dirty="0" smtClean="0"/>
              <a:t>X</a:t>
            </a:r>
            <a:r>
              <a:rPr lang="hu-HU" dirty="0" smtClean="0"/>
              <a:t> is a right child of a left child</a:t>
            </a:r>
          </a:p>
          <a:p>
            <a:r>
              <a:rPr lang="hu-HU" dirty="0" smtClean="0"/>
              <a:t>Or the given node </a:t>
            </a:r>
            <a:r>
              <a:rPr lang="hu-HU" b="1" dirty="0" smtClean="0"/>
              <a:t>X</a:t>
            </a:r>
            <a:r>
              <a:rPr lang="hu-HU" dirty="0" smtClean="0"/>
              <a:t> is a left child of a right child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936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5" name="Oval 4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" name="Oval 5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8" name="Straight Arrow Connector 7"/>
          <p:cNvCxnSpPr>
            <a:stCxn id="4" idx="3"/>
            <a:endCxn id="5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5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974643" y="4069583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4" name="Isosceles Triangle 13"/>
          <p:cNvSpPr/>
          <p:nvPr/>
        </p:nvSpPr>
        <p:spPr>
          <a:xfrm>
            <a:off x="1839246" y="496051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15" name="Isosceles Triangle 14"/>
          <p:cNvSpPr/>
          <p:nvPr/>
        </p:nvSpPr>
        <p:spPr>
          <a:xfrm>
            <a:off x="2828271" y="496051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7" name="Straight Arrow Connector 16"/>
          <p:cNvCxnSpPr>
            <a:stCxn id="6" idx="3"/>
            <a:endCxn id="14" idx="0"/>
          </p:cNvCxnSpPr>
          <p:nvPr/>
        </p:nvCxnSpPr>
        <p:spPr>
          <a:xfrm flipH="1">
            <a:off x="2221392" y="4555118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5"/>
            <a:endCxn id="15" idx="0"/>
          </p:cNvCxnSpPr>
          <p:nvPr/>
        </p:nvCxnSpPr>
        <p:spPr>
          <a:xfrm>
            <a:off x="2908835" y="4555118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/>
          <p:cNvSpPr/>
          <p:nvPr/>
        </p:nvSpPr>
        <p:spPr>
          <a:xfrm>
            <a:off x="3057589" y="302617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1544" y="4434652"/>
            <a:ext cx="3110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X</a:t>
            </a:r>
          </a:p>
          <a:p>
            <a:r>
              <a:rPr lang="hu-HU" dirty="0" smtClean="0"/>
              <a:t>to the left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1375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485623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5" name="Oval 4"/>
          <p:cNvSpPr/>
          <p:nvPr/>
        </p:nvSpPr>
        <p:spPr>
          <a:xfrm>
            <a:off x="1620592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" name="Oval 5"/>
          <p:cNvSpPr/>
          <p:nvPr/>
        </p:nvSpPr>
        <p:spPr>
          <a:xfrm>
            <a:off x="2359194" y="400547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X</a:t>
            </a:r>
          </a:p>
        </p:txBody>
      </p:sp>
      <p:cxnSp>
        <p:nvCxnSpPr>
          <p:cNvPr id="8" name="Straight Arrow Connector 7"/>
          <p:cNvCxnSpPr>
            <a:stCxn id="4" idx="3"/>
            <a:endCxn id="5" idx="7"/>
          </p:cNvCxnSpPr>
          <p:nvPr/>
        </p:nvCxnSpPr>
        <p:spPr>
          <a:xfrm flipH="1">
            <a:off x="2170233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5"/>
          </p:cNvCxnSpPr>
          <p:nvPr/>
        </p:nvCxnSpPr>
        <p:spPr>
          <a:xfrm>
            <a:off x="3035264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356789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04694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974643" y="4069583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4" name="Isosceles Triangle 13"/>
          <p:cNvSpPr/>
          <p:nvPr/>
        </p:nvSpPr>
        <p:spPr>
          <a:xfrm>
            <a:off x="1839246" y="496051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15" name="Isosceles Triangle 14"/>
          <p:cNvSpPr/>
          <p:nvPr/>
        </p:nvSpPr>
        <p:spPr>
          <a:xfrm>
            <a:off x="2828271" y="496051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cxnSp>
        <p:nvCxnSpPr>
          <p:cNvPr id="17" name="Straight Arrow Connector 16"/>
          <p:cNvCxnSpPr>
            <a:stCxn id="6" idx="3"/>
            <a:endCxn id="14" idx="0"/>
          </p:cNvCxnSpPr>
          <p:nvPr/>
        </p:nvCxnSpPr>
        <p:spPr>
          <a:xfrm flipH="1">
            <a:off x="2221392" y="4555118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5"/>
            <a:endCxn id="15" idx="0"/>
          </p:cNvCxnSpPr>
          <p:nvPr/>
        </p:nvCxnSpPr>
        <p:spPr>
          <a:xfrm>
            <a:off x="2908835" y="4555118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/>
          <p:cNvSpPr/>
          <p:nvPr/>
        </p:nvSpPr>
        <p:spPr>
          <a:xfrm>
            <a:off x="3057589" y="302617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1544" y="4434652"/>
            <a:ext cx="3110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X</a:t>
            </a:r>
          </a:p>
          <a:p>
            <a:r>
              <a:rPr lang="hu-HU" dirty="0" smtClean="0"/>
              <a:t>to the left</a:t>
            </a:r>
            <a:endParaRPr lang="hu-HU" dirty="0"/>
          </a:p>
        </p:txBody>
      </p:sp>
      <p:sp>
        <p:nvSpPr>
          <p:cNvPr id="34" name="Oval 33"/>
          <p:cNvSpPr/>
          <p:nvPr/>
        </p:nvSpPr>
        <p:spPr>
          <a:xfrm>
            <a:off x="9434650" y="191895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5" name="Oval 34"/>
          <p:cNvSpPr/>
          <p:nvPr/>
        </p:nvSpPr>
        <p:spPr>
          <a:xfrm>
            <a:off x="8569619" y="292135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6" name="Oval 35"/>
          <p:cNvSpPr/>
          <p:nvPr/>
        </p:nvSpPr>
        <p:spPr>
          <a:xfrm>
            <a:off x="7860136" y="4061312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z</a:t>
            </a:r>
          </a:p>
        </p:txBody>
      </p:sp>
      <p:cxnSp>
        <p:nvCxnSpPr>
          <p:cNvPr id="37" name="Straight Arrow Connector 36"/>
          <p:cNvCxnSpPr>
            <a:stCxn id="34" idx="3"/>
            <a:endCxn id="35" idx="7"/>
          </p:cNvCxnSpPr>
          <p:nvPr/>
        </p:nvCxnSpPr>
        <p:spPr>
          <a:xfrm flipH="1">
            <a:off x="9119260" y="2468594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5"/>
          </p:cNvCxnSpPr>
          <p:nvPr/>
        </p:nvCxnSpPr>
        <p:spPr>
          <a:xfrm>
            <a:off x="9984291" y="2468594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8305816" y="3522517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9053721" y="3522516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7340188" y="5016354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8329213" y="5016354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>
            <a:stCxn id="36" idx="3"/>
            <a:endCxn id="42" idx="0"/>
          </p:cNvCxnSpPr>
          <p:nvPr/>
        </p:nvCxnSpPr>
        <p:spPr>
          <a:xfrm flipH="1">
            <a:off x="7722334" y="4610953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5"/>
            <a:endCxn id="43" idx="0"/>
          </p:cNvCxnSpPr>
          <p:nvPr/>
        </p:nvCxnSpPr>
        <p:spPr>
          <a:xfrm>
            <a:off x="8409777" y="4610953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>
            <a:off x="10006616" y="302617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7" name="Isosceles Triangle 46"/>
          <p:cNvSpPr/>
          <p:nvPr/>
        </p:nvSpPr>
        <p:spPr>
          <a:xfrm>
            <a:off x="9074829" y="4069583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6922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1544" y="4434652"/>
            <a:ext cx="3110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X</a:t>
            </a:r>
          </a:p>
          <a:p>
            <a:r>
              <a:rPr lang="hu-HU" dirty="0" smtClean="0"/>
              <a:t>to the right</a:t>
            </a:r>
            <a:endParaRPr lang="hu-HU" dirty="0"/>
          </a:p>
        </p:txBody>
      </p:sp>
      <p:sp>
        <p:nvSpPr>
          <p:cNvPr id="34" name="Oval 33"/>
          <p:cNvSpPr/>
          <p:nvPr/>
        </p:nvSpPr>
        <p:spPr>
          <a:xfrm>
            <a:off x="2673242" y="151970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5" name="Oval 34"/>
          <p:cNvSpPr/>
          <p:nvPr/>
        </p:nvSpPr>
        <p:spPr>
          <a:xfrm>
            <a:off x="1808211" y="252211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6" name="Oval 35"/>
          <p:cNvSpPr/>
          <p:nvPr/>
        </p:nvSpPr>
        <p:spPr>
          <a:xfrm>
            <a:off x="1098728" y="366206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z</a:t>
            </a:r>
          </a:p>
        </p:txBody>
      </p:sp>
      <p:cxnSp>
        <p:nvCxnSpPr>
          <p:cNvPr id="37" name="Straight Arrow Connector 36"/>
          <p:cNvCxnSpPr>
            <a:stCxn id="34" idx="3"/>
            <a:endCxn id="35" idx="7"/>
          </p:cNvCxnSpPr>
          <p:nvPr/>
        </p:nvCxnSpPr>
        <p:spPr>
          <a:xfrm flipH="1">
            <a:off x="2357852" y="206934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5"/>
          </p:cNvCxnSpPr>
          <p:nvPr/>
        </p:nvCxnSpPr>
        <p:spPr>
          <a:xfrm>
            <a:off x="3222883" y="206934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544408" y="3123272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292313" y="3123271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578780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1567805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>
            <a:stCxn id="36" idx="3"/>
            <a:endCxn id="42" idx="0"/>
          </p:cNvCxnSpPr>
          <p:nvPr/>
        </p:nvCxnSpPr>
        <p:spPr>
          <a:xfrm flipH="1">
            <a:off x="960926" y="4211708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5"/>
            <a:endCxn id="43" idx="0"/>
          </p:cNvCxnSpPr>
          <p:nvPr/>
        </p:nvCxnSpPr>
        <p:spPr>
          <a:xfrm>
            <a:off x="1648369" y="4211708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>
            <a:off x="3245208" y="2626934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7" name="Isosceles Triangle 46"/>
          <p:cNvSpPr/>
          <p:nvPr/>
        </p:nvSpPr>
        <p:spPr>
          <a:xfrm>
            <a:off x="2313421" y="3670338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411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/>
          <p:nvPr/>
        </p:nvCxnSpPr>
        <p:spPr>
          <a:xfrm>
            <a:off x="5488069" y="3982150"/>
            <a:ext cx="1288439" cy="2332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61544" y="4434652"/>
            <a:ext cx="3110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rotate node X</a:t>
            </a:r>
          </a:p>
          <a:p>
            <a:r>
              <a:rPr lang="hu-HU" dirty="0" smtClean="0"/>
              <a:t>to the right</a:t>
            </a:r>
            <a:endParaRPr lang="hu-HU" dirty="0"/>
          </a:p>
        </p:txBody>
      </p:sp>
      <p:sp>
        <p:nvSpPr>
          <p:cNvPr id="34" name="Oval 33"/>
          <p:cNvSpPr/>
          <p:nvPr/>
        </p:nvSpPr>
        <p:spPr>
          <a:xfrm>
            <a:off x="2673242" y="1519708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5" name="Oval 34"/>
          <p:cNvSpPr/>
          <p:nvPr/>
        </p:nvSpPr>
        <p:spPr>
          <a:xfrm>
            <a:off x="1808211" y="2522113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6" name="Oval 35"/>
          <p:cNvSpPr/>
          <p:nvPr/>
        </p:nvSpPr>
        <p:spPr>
          <a:xfrm>
            <a:off x="1098728" y="3662067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z</a:t>
            </a:r>
          </a:p>
        </p:txBody>
      </p:sp>
      <p:cxnSp>
        <p:nvCxnSpPr>
          <p:cNvPr id="37" name="Straight Arrow Connector 36"/>
          <p:cNvCxnSpPr>
            <a:stCxn id="34" idx="3"/>
            <a:endCxn id="35" idx="7"/>
          </p:cNvCxnSpPr>
          <p:nvPr/>
        </p:nvCxnSpPr>
        <p:spPr>
          <a:xfrm flipH="1">
            <a:off x="2357852" y="2069349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5"/>
          </p:cNvCxnSpPr>
          <p:nvPr/>
        </p:nvCxnSpPr>
        <p:spPr>
          <a:xfrm>
            <a:off x="3222883" y="2069349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544408" y="3123272"/>
            <a:ext cx="409693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292313" y="3123271"/>
            <a:ext cx="403254" cy="5470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578780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1567805" y="461710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>
            <a:stCxn id="36" idx="3"/>
            <a:endCxn id="42" idx="0"/>
          </p:cNvCxnSpPr>
          <p:nvPr/>
        </p:nvCxnSpPr>
        <p:spPr>
          <a:xfrm flipH="1">
            <a:off x="960926" y="4211708"/>
            <a:ext cx="232105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5"/>
            <a:endCxn id="43" idx="0"/>
          </p:cNvCxnSpPr>
          <p:nvPr/>
        </p:nvCxnSpPr>
        <p:spPr>
          <a:xfrm>
            <a:off x="1648369" y="4211708"/>
            <a:ext cx="301582" cy="405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>
            <a:off x="3245208" y="2626934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7" name="Isosceles Triangle 46"/>
          <p:cNvSpPr/>
          <p:nvPr/>
        </p:nvSpPr>
        <p:spPr>
          <a:xfrm>
            <a:off x="2313421" y="3670338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0" name="Oval 29"/>
          <p:cNvSpPr/>
          <p:nvPr/>
        </p:nvSpPr>
        <p:spPr>
          <a:xfrm>
            <a:off x="9186864" y="2017835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" name="Oval 40"/>
          <p:cNvSpPr/>
          <p:nvPr/>
        </p:nvSpPr>
        <p:spPr>
          <a:xfrm>
            <a:off x="8321833" y="302024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8" name="Oval 47"/>
          <p:cNvSpPr/>
          <p:nvPr/>
        </p:nvSpPr>
        <p:spPr>
          <a:xfrm>
            <a:off x="10327240" y="3017990"/>
            <a:ext cx="643944" cy="643944"/>
          </a:xfrm>
          <a:prstGeom prst="ellipse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y</a:t>
            </a:r>
          </a:p>
        </p:txBody>
      </p:sp>
      <p:cxnSp>
        <p:nvCxnSpPr>
          <p:cNvPr id="49" name="Straight Arrow Connector 48"/>
          <p:cNvCxnSpPr>
            <a:stCxn id="30" idx="3"/>
            <a:endCxn id="41" idx="0"/>
          </p:cNvCxnSpPr>
          <p:nvPr/>
        </p:nvCxnSpPr>
        <p:spPr>
          <a:xfrm flipH="1">
            <a:off x="8643805" y="2567476"/>
            <a:ext cx="637362" cy="45276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0" idx="5"/>
            <a:endCxn id="48" idx="0"/>
          </p:cNvCxnSpPr>
          <p:nvPr/>
        </p:nvCxnSpPr>
        <p:spPr>
          <a:xfrm>
            <a:off x="9736505" y="2567476"/>
            <a:ext cx="912707" cy="45051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1" idx="4"/>
            <a:endCxn id="57" idx="0"/>
          </p:cNvCxnSpPr>
          <p:nvPr/>
        </p:nvCxnSpPr>
        <p:spPr>
          <a:xfrm flipH="1">
            <a:off x="8185172" y="3664184"/>
            <a:ext cx="458633" cy="85361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1" idx="4"/>
            <a:endCxn id="58" idx="0"/>
          </p:cNvCxnSpPr>
          <p:nvPr/>
        </p:nvCxnSpPr>
        <p:spPr>
          <a:xfrm>
            <a:off x="8643805" y="3664184"/>
            <a:ext cx="425216" cy="84335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Isosceles Triangle 52"/>
          <p:cNvSpPr/>
          <p:nvPr/>
        </p:nvSpPr>
        <p:spPr>
          <a:xfrm>
            <a:off x="9846283" y="4469045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54" name="Isosceles Triangle 53"/>
          <p:cNvSpPr/>
          <p:nvPr/>
        </p:nvSpPr>
        <p:spPr>
          <a:xfrm>
            <a:off x="10687849" y="4469045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55" name="Straight Arrow Connector 54"/>
          <p:cNvCxnSpPr>
            <a:stCxn id="48" idx="4"/>
            <a:endCxn id="53" idx="0"/>
          </p:cNvCxnSpPr>
          <p:nvPr/>
        </p:nvCxnSpPr>
        <p:spPr>
          <a:xfrm flipH="1">
            <a:off x="10228429" y="3661934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8" idx="4"/>
            <a:endCxn id="54" idx="0"/>
          </p:cNvCxnSpPr>
          <p:nvPr/>
        </p:nvCxnSpPr>
        <p:spPr>
          <a:xfrm>
            <a:off x="10649212" y="3661934"/>
            <a:ext cx="420783" cy="80711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Isosceles Triangle 56"/>
          <p:cNvSpPr/>
          <p:nvPr/>
        </p:nvSpPr>
        <p:spPr>
          <a:xfrm>
            <a:off x="7803026" y="4517800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58" name="Isosceles Triangle 57"/>
          <p:cNvSpPr/>
          <p:nvPr/>
        </p:nvSpPr>
        <p:spPr>
          <a:xfrm>
            <a:off x="8686875" y="4507539"/>
            <a:ext cx="764292" cy="601160"/>
          </a:xfrm>
          <a:prstGeom prst="triangl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9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1757</TotalTime>
  <Words>845</Words>
  <Application>Microsoft Office PowerPoint</Application>
  <PresentationFormat>Widescreen</PresentationFormat>
  <Paragraphs>349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Century Gothic</vt:lpstr>
      <vt:lpstr>Wingdings</vt:lpstr>
      <vt:lpstr>Wingdings 3</vt:lpstr>
      <vt:lpstr>Ion</vt:lpstr>
      <vt:lpstr>SPLAY TREE</vt:lpstr>
      <vt:lpstr>Splay tree</vt:lpstr>
      <vt:lpstr>Rotations:</vt:lpstr>
      <vt:lpstr>Find operation</vt:lpstr>
      <vt:lpstr>1.) Zig-zag situation</vt:lpstr>
      <vt:lpstr>PowerPoint Presentation</vt:lpstr>
      <vt:lpstr>PowerPoint Presentation</vt:lpstr>
      <vt:lpstr>PowerPoint Presentation</vt:lpstr>
      <vt:lpstr>PowerPoint Presentation</vt:lpstr>
      <vt:lpstr>2.) Zig-zig situation</vt:lpstr>
      <vt:lpstr>PowerPoint Presentation</vt:lpstr>
      <vt:lpstr>PowerPoint Presentation</vt:lpstr>
      <vt:lpstr>PowerPoint Presentation</vt:lpstr>
      <vt:lpstr>PowerPoint Presentation</vt:lpstr>
      <vt:lpstr>3.) Zig situation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Insert into a splay tree</vt:lpstr>
    </vt:vector>
  </TitlesOfParts>
  <Company>EPAM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creator>Balazs Holczer</dc:creator>
  <cp:lastModifiedBy>User</cp:lastModifiedBy>
  <cp:revision>112</cp:revision>
  <dcterms:created xsi:type="dcterms:W3CDTF">2015-02-23T13:28:28Z</dcterms:created>
  <dcterms:modified xsi:type="dcterms:W3CDTF">2016-08-20T14:23:15Z</dcterms:modified>
</cp:coreProperties>
</file>