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53" r:id="rId11"/>
    <p:sldId id="351" r:id="rId12"/>
    <p:sldId id="400" r:id="rId13"/>
    <p:sldId id="268" r:id="rId14"/>
    <p:sldId id="305" r:id="rId15"/>
    <p:sldId id="304" r:id="rId16"/>
    <p:sldId id="257" r:id="rId17"/>
    <p:sldId id="258" r:id="rId18"/>
    <p:sldId id="259" r:id="rId19"/>
    <p:sldId id="282" r:id="rId20"/>
    <p:sldId id="260" r:id="rId21"/>
    <p:sldId id="261" r:id="rId22"/>
    <p:sldId id="283" r:id="rId23"/>
    <p:sldId id="284" r:id="rId24"/>
    <p:sldId id="262" r:id="rId25"/>
    <p:sldId id="263" r:id="rId26"/>
    <p:sldId id="285" r:id="rId27"/>
    <p:sldId id="265" r:id="rId28"/>
    <p:sldId id="266" r:id="rId29"/>
    <p:sldId id="286" r:id="rId30"/>
    <p:sldId id="287" r:id="rId31"/>
    <p:sldId id="267" r:id="rId32"/>
    <p:sldId id="306" r:id="rId33"/>
    <p:sldId id="307" r:id="rId34"/>
    <p:sldId id="308" r:id="rId35"/>
    <p:sldId id="309" r:id="rId36"/>
    <p:sldId id="310" r:id="rId37"/>
    <p:sldId id="349" r:id="rId38"/>
    <p:sldId id="350" r:id="rId39"/>
    <p:sldId id="346" r:id="rId40"/>
    <p:sldId id="311" r:id="rId41"/>
    <p:sldId id="401" r:id="rId42"/>
    <p:sldId id="312" r:id="rId43"/>
    <p:sldId id="314" r:id="rId44"/>
    <p:sldId id="323" r:id="rId45"/>
    <p:sldId id="324" r:id="rId46"/>
    <p:sldId id="315" r:id="rId47"/>
    <p:sldId id="316" r:id="rId48"/>
    <p:sldId id="317" r:id="rId49"/>
    <p:sldId id="321" r:id="rId50"/>
    <p:sldId id="322" r:id="rId51"/>
    <p:sldId id="318" r:id="rId52"/>
    <p:sldId id="319" r:id="rId53"/>
    <p:sldId id="320" r:id="rId54"/>
    <p:sldId id="331" r:id="rId55"/>
    <p:sldId id="333" r:id="rId56"/>
    <p:sldId id="334" r:id="rId57"/>
    <p:sldId id="335" r:id="rId58"/>
    <p:sldId id="336" r:id="rId59"/>
    <p:sldId id="337" r:id="rId60"/>
    <p:sldId id="338" r:id="rId61"/>
    <p:sldId id="339" r:id="rId62"/>
    <p:sldId id="340" r:id="rId63"/>
    <p:sldId id="341" r:id="rId64"/>
    <p:sldId id="342" r:id="rId65"/>
    <p:sldId id="343" r:id="rId66"/>
    <p:sldId id="344" r:id="rId67"/>
    <p:sldId id="345" r:id="rId68"/>
    <p:sldId id="348" r:id="rId69"/>
    <p:sldId id="347" r:id="rId70"/>
    <p:sldId id="270" r:id="rId71"/>
    <p:sldId id="355" r:id="rId72"/>
    <p:sldId id="356" r:id="rId73"/>
    <p:sldId id="357" r:id="rId74"/>
    <p:sldId id="359" r:id="rId75"/>
    <p:sldId id="358" r:id="rId76"/>
    <p:sldId id="360" r:id="rId77"/>
    <p:sldId id="361" r:id="rId78"/>
    <p:sldId id="362" r:id="rId79"/>
    <p:sldId id="363" r:id="rId80"/>
    <p:sldId id="364" r:id="rId81"/>
    <p:sldId id="365" r:id="rId82"/>
    <p:sldId id="366" r:id="rId83"/>
    <p:sldId id="367" r:id="rId84"/>
    <p:sldId id="368" r:id="rId85"/>
    <p:sldId id="369" r:id="rId86"/>
    <p:sldId id="370" r:id="rId87"/>
    <p:sldId id="371" r:id="rId88"/>
    <p:sldId id="372" r:id="rId89"/>
    <p:sldId id="373" r:id="rId90"/>
    <p:sldId id="374" r:id="rId91"/>
    <p:sldId id="376" r:id="rId92"/>
    <p:sldId id="377" r:id="rId93"/>
    <p:sldId id="378" r:id="rId94"/>
    <p:sldId id="379" r:id="rId95"/>
    <p:sldId id="380" r:id="rId96"/>
    <p:sldId id="381" r:id="rId97"/>
    <p:sldId id="382" r:id="rId98"/>
    <p:sldId id="383" r:id="rId99"/>
    <p:sldId id="384" r:id="rId100"/>
    <p:sldId id="385" r:id="rId101"/>
    <p:sldId id="386" r:id="rId102"/>
    <p:sldId id="387" r:id="rId103"/>
    <p:sldId id="388" r:id="rId104"/>
    <p:sldId id="389" r:id="rId105"/>
    <p:sldId id="390" r:id="rId106"/>
    <p:sldId id="391" r:id="rId107"/>
    <p:sldId id="392" r:id="rId108"/>
    <p:sldId id="393" r:id="rId109"/>
    <p:sldId id="394" r:id="rId110"/>
    <p:sldId id="395" r:id="rId111"/>
    <p:sldId id="396" r:id="rId112"/>
    <p:sldId id="397" r:id="rId113"/>
    <p:sldId id="398" r:id="rId114"/>
    <p:sldId id="399" r:id="rId115"/>
    <p:sldId id="354" r:id="rId116"/>
    <p:sldId id="303" r:id="rId1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5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1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80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7543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92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51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72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03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0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0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8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7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2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5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BAB2E2-DE50-4C55-9006-E044B340D73A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8B4EA-090A-4868-AB58-2678A9C3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17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BINARY SEARCH 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6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Binary search trees</a:t>
            </a:r>
            <a:endParaRPr lang="hu-HU" u="sng" dirty="0"/>
          </a:p>
        </p:txBody>
      </p:sp>
      <p:sp>
        <p:nvSpPr>
          <p:cNvPr id="17" name="Oval 16"/>
          <p:cNvSpPr/>
          <p:nvPr/>
        </p:nvSpPr>
        <p:spPr>
          <a:xfrm>
            <a:off x="2144343" y="163840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9655" y="23508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86625" y="214268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880720" y="4344188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817592" y="4094089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46033" y="23508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35968" y="2142682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984236" y="4082096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10497" y="434789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8367" y="692383"/>
            <a:ext cx="4360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Height of a tree: the number of layers</a:t>
            </a:r>
          </a:p>
          <a:p>
            <a:r>
              <a:rPr lang="hu-HU" dirty="0"/>
              <a:t>	</a:t>
            </a:r>
            <a:r>
              <a:rPr lang="hu-HU" dirty="0" smtClean="0"/>
              <a:t> it contains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1119850" y="1715828"/>
            <a:ext cx="485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----------------------------- layer 1   // 1 node    2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823168" y="2460898"/>
            <a:ext cx="5868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----------------------------------------- layer 2   // 2 nodes    2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212168" y="4488621"/>
            <a:ext cx="7523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---------------------------------------------------------------- layer h  // 2       nodes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6494709" y="22705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68367" y="15444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6" name="TextBox 5"/>
          <p:cNvSpPr txBox="1"/>
          <p:nvPr/>
        </p:nvSpPr>
        <p:spPr>
          <a:xfrm>
            <a:off x="2358942" y="334827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...</a:t>
            </a:r>
            <a:endParaRPr lang="hu-HU" dirty="0"/>
          </a:p>
        </p:txBody>
      </p:sp>
      <p:sp>
        <p:nvSpPr>
          <p:cNvPr id="19" name="Oval 18"/>
          <p:cNvSpPr/>
          <p:nvPr/>
        </p:nvSpPr>
        <p:spPr>
          <a:xfrm>
            <a:off x="4106191" y="4371407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043063" y="4121308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209707" y="4109315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735968" y="4375112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26624" y="432437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</a:t>
            </a:r>
            <a:r>
              <a:rPr lang="hu-HU" dirty="0" smtClean="0"/>
              <a:t>-1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2735968" y="5383369"/>
            <a:ext cx="7625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 general: h ~ </a:t>
            </a:r>
            <a:r>
              <a:rPr lang="hu-HU" b="1" dirty="0" smtClean="0"/>
              <a:t>O(logN)</a:t>
            </a:r>
            <a:r>
              <a:rPr lang="hu-HU" dirty="0" smtClean="0"/>
              <a:t>  if this is true the tree is said to be balanced</a:t>
            </a:r>
          </a:p>
          <a:p>
            <a:r>
              <a:rPr lang="hu-HU" dirty="0"/>
              <a:t>	</a:t>
            </a:r>
            <a:r>
              <a:rPr lang="hu-HU" dirty="0" smtClean="0"/>
              <a:t>If it is not true the tree is unbalanced, which means it is</a:t>
            </a:r>
          </a:p>
          <a:p>
            <a:r>
              <a:rPr lang="hu-HU" dirty="0"/>
              <a:t>	</a:t>
            </a:r>
            <a:r>
              <a:rPr lang="hu-HU" dirty="0" smtClean="0"/>
              <a:t>	asymmetric which is a PROBLEM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583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367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748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4200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– 19  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8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476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– 19 – 16   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84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5264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– 19 – 16 – 23   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542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5700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– 19 – 16 – 23 – 55  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518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6136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– 1 – 19 – 16 – 23 – 55 – 79   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94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2353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76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1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5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92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Trees</a:t>
            </a:r>
            <a:endParaRPr lang="hu-HU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2277757" y="686236"/>
            <a:ext cx="5001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</a:t>
            </a:r>
            <a:r>
              <a:rPr lang="hu-HU" dirty="0" smtClean="0"/>
              <a:t>eight of a tree: the number of layers it has</a:t>
            </a:r>
            <a:endParaRPr lang="hu-HU" dirty="0"/>
          </a:p>
        </p:txBody>
      </p:sp>
      <p:sp>
        <p:nvSpPr>
          <p:cNvPr id="20" name="Text Placeholder 5"/>
          <p:cNvSpPr txBox="1">
            <a:spLocks/>
          </p:cNvSpPr>
          <p:nvPr/>
        </p:nvSpPr>
        <p:spPr>
          <a:xfrm>
            <a:off x="1225175" y="1635617"/>
            <a:ext cx="8825659" cy="26144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hu-HU" dirty="0" smtClean="0"/>
              <a:t>Height of the tree ‚h’:  </a:t>
            </a:r>
            <a:r>
              <a:rPr lang="en-US" dirty="0" smtClean="0"/>
              <a:t>the length of the path from the root to the deepest node in the tree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- we should keep the height of the tree at a minimum which is 			h=log n</a:t>
            </a:r>
          </a:p>
          <a:p>
            <a:pPr marL="0" indent="0">
              <a:buNone/>
            </a:pPr>
            <a:r>
              <a:rPr lang="hu-HU" dirty="0" smtClean="0"/>
              <a:t>	- if the tree is unbalanced: the h=log n relation is no more valid 			and the operation’s running time is no more logarithmic</a:t>
            </a:r>
          </a:p>
        </p:txBody>
      </p:sp>
    </p:spTree>
    <p:extLst>
      <p:ext uri="{BB962C8B-B14F-4D97-AF65-F5344CB8AC3E}">
        <p14:creationId xmlns:p14="http://schemas.microsoft.com/office/powerpoint/2010/main" val="314474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4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92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4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2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9961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3.) </a:t>
            </a:r>
            <a:r>
              <a:rPr lang="hu-HU" u="sng" dirty="0" smtClean="0"/>
              <a:t>Post-order traversal</a:t>
            </a:r>
            <a:r>
              <a:rPr lang="hu-HU" dirty="0" smtClean="0"/>
              <a:t>: we visit the left subtree+ right subtree +</a:t>
            </a:r>
          </a:p>
          <a:p>
            <a:r>
              <a:rPr lang="hu-HU" dirty="0" smtClean="0"/>
              <a:t>				the root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56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54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230836"/>
              </p:ext>
            </p:extLst>
          </p:nvPr>
        </p:nvGraphicFramePr>
        <p:xfrm>
          <a:off x="2032000" y="719666"/>
          <a:ext cx="8127999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Average case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Worst case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Space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Insert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Delete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Search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</a:t>
                      </a:r>
                      <a:r>
                        <a:rPr lang="hu-HU" baseline="0" dirty="0" smtClean="0"/>
                        <a:t>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O(n)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154954" y="2987899"/>
            <a:ext cx="8825659" cy="2614411"/>
          </a:xfrm>
        </p:spPr>
        <p:txBody>
          <a:bodyPr>
            <a:normAutofit/>
          </a:bodyPr>
          <a:lstStyle/>
          <a:p>
            <a:r>
              <a:rPr lang="hu-HU" dirty="0" smtClean="0"/>
              <a:t>What about the </a:t>
            </a:r>
            <a:r>
              <a:rPr lang="hu-HU" u="sng" dirty="0" smtClean="0"/>
              <a:t>worst case</a:t>
            </a:r>
            <a:r>
              <a:rPr lang="hu-HU" dirty="0" smtClean="0"/>
              <a:t> scenarios?</a:t>
            </a:r>
          </a:p>
          <a:p>
            <a:r>
              <a:rPr lang="hu-HU" dirty="0"/>
              <a:t>	</a:t>
            </a:r>
            <a:r>
              <a:rPr lang="hu-HU" dirty="0" smtClean="0"/>
              <a:t>- if the tree becomes unbalanced: the operations running times can be</a:t>
            </a:r>
          </a:p>
          <a:p>
            <a:r>
              <a:rPr lang="hu-HU" dirty="0"/>
              <a:t>	</a:t>
            </a:r>
            <a:r>
              <a:rPr lang="hu-HU" dirty="0" smtClean="0"/>
              <a:t>	reduced to </a:t>
            </a:r>
            <a:r>
              <a:rPr lang="hu-HU" b="1" dirty="0" smtClean="0"/>
              <a:t>O(N)</a:t>
            </a:r>
            <a:r>
              <a:rPr lang="hu-HU" dirty="0" smtClean="0"/>
              <a:t> in the worst case</a:t>
            </a:r>
          </a:p>
          <a:p>
            <a:r>
              <a:rPr lang="hu-HU" dirty="0"/>
              <a:t>	</a:t>
            </a:r>
            <a:r>
              <a:rPr lang="hu-HU" dirty="0" smtClean="0"/>
              <a:t>- thats why it is important to keep a tree as balanced as possible</a:t>
            </a:r>
          </a:p>
        </p:txBody>
      </p:sp>
    </p:spTree>
    <p:extLst>
      <p:ext uri="{BB962C8B-B14F-4D97-AF65-F5344CB8AC3E}">
        <p14:creationId xmlns:p14="http://schemas.microsoft.com/office/powerpoint/2010/main" val="20189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03530" y="1895978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798842" y="260839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345812" y="2400259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579037" y="313957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105298" y="340537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84946" y="4597757"/>
            <a:ext cx="299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             unbalanced tree</a:t>
            </a:r>
            <a:endParaRPr lang="hu-HU" dirty="0"/>
          </a:p>
        </p:txBody>
      </p:sp>
      <p:sp>
        <p:nvSpPr>
          <p:cNvPr id="14" name="Oval 13"/>
          <p:cNvSpPr/>
          <p:nvPr/>
        </p:nvSpPr>
        <p:spPr>
          <a:xfrm>
            <a:off x="7798168" y="1895978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93480" y="260839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540450" y="2400259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779883" y="3303607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569818" y="3157099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8599858" y="260839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389793" y="2400259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773675" y="313957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299936" y="340537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386261" y="3259182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9176196" y="3112674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40450" y="4597757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balanced tree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79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06" y="1575980"/>
            <a:ext cx="8946541" cy="5372636"/>
          </a:xfrm>
        </p:spPr>
        <p:txBody>
          <a:bodyPr/>
          <a:lstStyle/>
          <a:p>
            <a:r>
              <a:rPr lang="hu-HU" dirty="0" smtClean="0"/>
              <a:t>Binary search trees are data structures</a:t>
            </a:r>
          </a:p>
          <a:p>
            <a:r>
              <a:rPr lang="hu-HU" dirty="0" smtClean="0"/>
              <a:t>Keeps the keys in sorted order: </a:t>
            </a:r>
            <a:r>
              <a:rPr lang="en-US" dirty="0"/>
              <a:t> so that lookup and other operations can use the principle of binary </a:t>
            </a:r>
            <a:r>
              <a:rPr lang="en-US" dirty="0" smtClean="0"/>
              <a:t>search</a:t>
            </a:r>
            <a:r>
              <a:rPr lang="hu-HU" dirty="0" smtClean="0"/>
              <a:t> !!!</a:t>
            </a:r>
          </a:p>
          <a:p>
            <a:r>
              <a:rPr lang="hu-HU" dirty="0"/>
              <a:t>E</a:t>
            </a:r>
            <a:r>
              <a:rPr lang="en-US" dirty="0" smtClean="0"/>
              <a:t>ach </a:t>
            </a:r>
            <a:r>
              <a:rPr lang="en-US" dirty="0"/>
              <a:t>comparison allows the operations to skip over half of the tree, so that each lookup/insertion/deletion takes </a:t>
            </a:r>
            <a:r>
              <a:rPr lang="en-US" dirty="0" smtClean="0"/>
              <a:t>time proportional to</a:t>
            </a:r>
            <a:r>
              <a:rPr lang="en-US" dirty="0"/>
              <a:t> the logarithm of the number of items stored in the </a:t>
            </a:r>
            <a:r>
              <a:rPr lang="en-US" dirty="0" smtClean="0"/>
              <a:t>tree</a:t>
            </a:r>
            <a:endParaRPr lang="hu-HU" dirty="0" smtClean="0"/>
          </a:p>
          <a:p>
            <a:r>
              <a:rPr lang="en-US" dirty="0"/>
              <a:t>This is much better than the linear </a:t>
            </a:r>
            <a:r>
              <a:rPr lang="en-US" dirty="0" smtClean="0"/>
              <a:t>time</a:t>
            </a:r>
            <a:r>
              <a:rPr lang="hu-HU" dirty="0" smtClean="0"/>
              <a:t> O(N)</a:t>
            </a:r>
            <a:r>
              <a:rPr lang="en-US" dirty="0"/>
              <a:t> required to find items by key in an unsorted array, but slower than the corresponding operations on hash </a:t>
            </a:r>
            <a:r>
              <a:rPr lang="en-US" dirty="0" smtClean="0"/>
              <a:t>tables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hu-HU" u="sng" dirty="0" smtClean="0"/>
              <a:t>Binary search trees</a:t>
            </a:r>
            <a:endParaRPr lang="hu-HU" u="sng" dirty="0"/>
          </a:p>
        </p:txBody>
      </p:sp>
    </p:spTree>
    <p:extLst>
      <p:ext uri="{BB962C8B-B14F-4D97-AF65-F5344CB8AC3E}">
        <p14:creationId xmlns:p14="http://schemas.microsoft.com/office/powerpoint/2010/main" val="35139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38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88316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01211" y="1468991"/>
            <a:ext cx="3110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binarySearhTree.insert(12);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53028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1211" y="1468991"/>
            <a:ext cx="3110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binarySearhTree.insert(12);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38946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binarySearhTree.insert(4);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7050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binarySearhTree.insert(4);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225642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240924" y="1931831"/>
            <a:ext cx="700610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05341" y="1171977"/>
            <a:ext cx="0" cy="459775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16381" y="1395074"/>
            <a:ext cx="5977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Sorted arrays				Linked lists</a:t>
            </a:r>
            <a:endParaRPr lang="hu-H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716381" y="2434107"/>
            <a:ext cx="76466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Inserting a new item		Inserting a new item</a:t>
            </a:r>
          </a:p>
          <a:p>
            <a:r>
              <a:rPr lang="hu-HU" dirty="0"/>
              <a:t>i</a:t>
            </a:r>
            <a:r>
              <a:rPr lang="hu-HU" dirty="0" smtClean="0"/>
              <a:t>s quite slow // O(N)		is very fast // O(1)</a:t>
            </a:r>
          </a:p>
          <a:p>
            <a:endParaRPr lang="hu-HU" dirty="0"/>
          </a:p>
          <a:p>
            <a:r>
              <a:rPr lang="hu-HU" dirty="0" smtClean="0"/>
              <a:t>Searching is quite fast		Searching is sequental</a:t>
            </a:r>
          </a:p>
          <a:p>
            <a:r>
              <a:rPr lang="hu-HU" dirty="0"/>
              <a:t>w</a:t>
            </a:r>
            <a:r>
              <a:rPr lang="hu-HU" dirty="0" smtClean="0"/>
              <a:t>ith binary search 			//  O(N)</a:t>
            </a:r>
          </a:p>
          <a:p>
            <a:r>
              <a:rPr lang="hu-HU" dirty="0"/>
              <a:t> </a:t>
            </a:r>
            <a:r>
              <a:rPr lang="hu-HU" dirty="0" smtClean="0"/>
              <a:t>  // O(logN)</a:t>
            </a:r>
          </a:p>
          <a:p>
            <a:endParaRPr lang="hu-HU" dirty="0"/>
          </a:p>
          <a:p>
            <a:r>
              <a:rPr lang="hu-HU" dirty="0" smtClean="0"/>
              <a:t>Removing an item is slow	Removing an item is fast because</a:t>
            </a:r>
          </a:p>
          <a:p>
            <a:r>
              <a:rPr lang="hu-HU" dirty="0"/>
              <a:t>	</a:t>
            </a:r>
            <a:r>
              <a:rPr lang="hu-HU" dirty="0" smtClean="0"/>
              <a:t>// O(N)			of the references  // O(1)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089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51848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binarySearhTree.insert(5);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85425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binarySearhTree.insert(5);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21976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binarySearhTree.insert(5);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25140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362384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1211" y="1468991"/>
            <a:ext cx="3110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binarySearhTree.insert(20);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266060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1211" y="1468991"/>
            <a:ext cx="3110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binarySearhTree.insert(20);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2682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394607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binarySearhTree.insert(1);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82435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binarySearhTree.insert(1);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126781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240924" y="1931831"/>
            <a:ext cx="700610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05341" y="1171977"/>
            <a:ext cx="0" cy="459775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16381" y="1395074"/>
            <a:ext cx="5977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Sorted arrays				Linked lists</a:t>
            </a:r>
            <a:endParaRPr lang="hu-H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716381" y="2434107"/>
            <a:ext cx="76466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Inserting a new item		Inserting a new item</a:t>
            </a:r>
          </a:p>
          <a:p>
            <a:r>
              <a:rPr lang="hu-HU" dirty="0"/>
              <a:t>i</a:t>
            </a:r>
            <a:r>
              <a:rPr lang="hu-HU" dirty="0" smtClean="0"/>
              <a:t>s quite slow // O(N)		is very fast // O(1)</a:t>
            </a:r>
          </a:p>
          <a:p>
            <a:endParaRPr lang="hu-HU" dirty="0"/>
          </a:p>
          <a:p>
            <a:r>
              <a:rPr lang="hu-HU" dirty="0" smtClean="0"/>
              <a:t>Searching is quite fast		Searching is sequental</a:t>
            </a:r>
          </a:p>
          <a:p>
            <a:r>
              <a:rPr lang="hu-HU" dirty="0"/>
              <a:t>w</a:t>
            </a:r>
            <a:r>
              <a:rPr lang="hu-HU" dirty="0" smtClean="0"/>
              <a:t>ith binary search 			//  O(N)</a:t>
            </a:r>
          </a:p>
          <a:p>
            <a:r>
              <a:rPr lang="hu-HU" dirty="0"/>
              <a:t> </a:t>
            </a:r>
            <a:r>
              <a:rPr lang="hu-HU" dirty="0" smtClean="0"/>
              <a:t>  // O(logN)</a:t>
            </a:r>
          </a:p>
          <a:p>
            <a:endParaRPr lang="hu-HU" dirty="0"/>
          </a:p>
          <a:p>
            <a:r>
              <a:rPr lang="hu-HU" dirty="0" smtClean="0"/>
              <a:t>Removing an item is slow	Removing an item is fast because</a:t>
            </a:r>
          </a:p>
          <a:p>
            <a:r>
              <a:rPr lang="hu-HU" dirty="0"/>
              <a:t>	</a:t>
            </a:r>
            <a:r>
              <a:rPr lang="hu-HU" dirty="0" smtClean="0"/>
              <a:t>// O(N)			of the references  // O(1)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2117239" y="5769735"/>
            <a:ext cx="8124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 search trees are going to make all of these operations quite fast,</a:t>
            </a:r>
          </a:p>
          <a:p>
            <a:r>
              <a:rPr lang="hu-HU" dirty="0"/>
              <a:t>w</a:t>
            </a:r>
            <a:r>
              <a:rPr lang="hu-HU" dirty="0" smtClean="0"/>
              <a:t>ith </a:t>
            </a:r>
            <a:r>
              <a:rPr lang="hu-HU" b="1" dirty="0" smtClean="0"/>
              <a:t>O(log N)</a:t>
            </a:r>
            <a:r>
              <a:rPr lang="hu-HU" dirty="0" smtClean="0"/>
              <a:t> time complexity !!!   ~ predictable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989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1468991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binarySearhTree.insert(1);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356154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Insertion:</a:t>
            </a:r>
            <a:r>
              <a:rPr lang="hu-HU" dirty="0" smtClean="0"/>
              <a:t> we start at the root node. If the data we want to insert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And so on ...</a:t>
            </a:r>
          </a:p>
        </p:txBody>
      </p:sp>
    </p:spTree>
    <p:extLst>
      <p:ext uri="{BB962C8B-B14F-4D97-AF65-F5344CB8AC3E}">
        <p14:creationId xmlns:p14="http://schemas.microsoft.com/office/powerpoint/2010/main" val="7321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01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1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9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82586" y="3782311"/>
            <a:ext cx="61510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mangaed to find the item </a:t>
            </a:r>
          </a:p>
          <a:p>
            <a:endParaRPr lang="hu-HU" dirty="0"/>
          </a:p>
          <a:p>
            <a:r>
              <a:rPr lang="hu-HU" dirty="0" smtClean="0"/>
              <a:t>On every decision: we discard half of the tree, so it is</a:t>
            </a:r>
          </a:p>
          <a:p>
            <a:r>
              <a:rPr lang="hu-HU" dirty="0" smtClean="0"/>
              <a:t>like binary search in a sorted array // O(logN)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796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21983" y="4095482"/>
            <a:ext cx="7340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want to find the smallest node: we just have to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as far as possible ... </a:t>
            </a:r>
            <a:r>
              <a:rPr lang="hu-HU" dirty="0"/>
              <a:t>i</a:t>
            </a:r>
            <a:r>
              <a:rPr lang="hu-HU" dirty="0" smtClean="0"/>
              <a:t>t will be the smallest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887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31024" y="145809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26336" y="217051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73306" y="196237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12739" y="2865725"/>
            <a:ext cx="650789" cy="650789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2674" y="271921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32714" y="2170511"/>
            <a:ext cx="650789" cy="65078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822649" y="196237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06531" y="270169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32792" y="2967489"/>
            <a:ext cx="650789" cy="650789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211" y="309893"/>
            <a:ext cx="909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Search:</a:t>
            </a:r>
            <a:r>
              <a:rPr lang="hu-HU" dirty="0" smtClean="0"/>
              <a:t> we start at the root node. If the data we want to find is greater than</a:t>
            </a:r>
            <a:endParaRPr lang="hu-HU" b="1" u="sng" dirty="0"/>
          </a:p>
          <a:p>
            <a:r>
              <a:rPr lang="hu-HU" dirty="0"/>
              <a:t>	</a:t>
            </a:r>
            <a:r>
              <a:rPr lang="hu-HU" dirty="0" smtClean="0"/>
              <a:t>	the root node we go to the right, if it is smaller, we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		until we find it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211" y="1468991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binarySearhTree.find(5);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21983" y="4095482"/>
            <a:ext cx="73404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want to find the smallest node: we just have to go to the left</a:t>
            </a:r>
          </a:p>
          <a:p>
            <a:r>
              <a:rPr lang="hu-HU" dirty="0"/>
              <a:t>	</a:t>
            </a:r>
            <a:r>
              <a:rPr lang="hu-HU" dirty="0" smtClean="0"/>
              <a:t>as far as possible ... </a:t>
            </a:r>
            <a:r>
              <a:rPr lang="hu-HU" dirty="0"/>
              <a:t>i</a:t>
            </a:r>
            <a:r>
              <a:rPr lang="hu-HU" dirty="0" smtClean="0"/>
              <a:t>t will be the smallest !!!</a:t>
            </a:r>
          </a:p>
          <a:p>
            <a:endParaRPr lang="hu-HU" dirty="0"/>
          </a:p>
          <a:p>
            <a:r>
              <a:rPr lang="hu-HU" dirty="0"/>
              <a:t>We want to find the </a:t>
            </a:r>
            <a:r>
              <a:rPr lang="hu-HU" dirty="0" smtClean="0"/>
              <a:t>largest node</a:t>
            </a:r>
            <a:r>
              <a:rPr lang="hu-HU" dirty="0"/>
              <a:t>: we just have to go to the </a:t>
            </a:r>
            <a:r>
              <a:rPr lang="hu-HU" dirty="0" smtClean="0"/>
              <a:t>right</a:t>
            </a:r>
            <a:endParaRPr lang="hu-HU" dirty="0"/>
          </a:p>
          <a:p>
            <a:r>
              <a:rPr lang="hu-HU" dirty="0"/>
              <a:t>	as far as possible ... it will be the </a:t>
            </a:r>
            <a:r>
              <a:rPr lang="hu-HU" dirty="0" smtClean="0"/>
              <a:t>largest !!!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696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39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Trees</a:t>
            </a:r>
            <a:endParaRPr lang="hu-HU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660130" y="1506886"/>
            <a:ext cx="30732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nodes with </a:t>
            </a:r>
          </a:p>
          <a:p>
            <a:r>
              <a:rPr lang="hu-HU" dirty="0"/>
              <a:t>t</a:t>
            </a:r>
            <a:r>
              <a:rPr lang="hu-HU" dirty="0" smtClean="0"/>
              <a:t>he data and connection</a:t>
            </a:r>
          </a:p>
          <a:p>
            <a:r>
              <a:rPr lang="hu-HU" dirty="0"/>
              <a:t>b</a:t>
            </a:r>
            <a:r>
              <a:rPr lang="hu-HU" dirty="0" smtClean="0"/>
              <a:t>etween the nodes </a:t>
            </a:r>
          </a:p>
          <a:p>
            <a:r>
              <a:rPr lang="hu-HU" dirty="0"/>
              <a:t> </a:t>
            </a:r>
            <a:r>
              <a:rPr lang="hu-HU" dirty="0" smtClean="0"/>
              <a:t>// edges 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5225269" y="980900"/>
            <a:ext cx="6503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oot node: we have a reference to this, all</a:t>
            </a:r>
          </a:p>
          <a:p>
            <a:r>
              <a:rPr lang="hu-HU" dirty="0"/>
              <a:t>	</a:t>
            </a:r>
            <a:r>
              <a:rPr lang="hu-HU" dirty="0" smtClean="0"/>
              <a:t>other nodes can be accessed via the root node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59107" y="3766079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eaf nodes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1960359" y="4944014"/>
            <a:ext cx="92047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 a tree: there must be only a single path from the root node to any other nodes</a:t>
            </a:r>
          </a:p>
          <a:p>
            <a:r>
              <a:rPr lang="hu-HU" dirty="0"/>
              <a:t>i</a:t>
            </a:r>
            <a:r>
              <a:rPr lang="hu-HU" dirty="0" smtClean="0"/>
              <a:t>n the tree</a:t>
            </a:r>
          </a:p>
          <a:p>
            <a:r>
              <a:rPr lang="hu-HU" dirty="0"/>
              <a:t>	</a:t>
            </a:r>
            <a:r>
              <a:rPr lang="hu-HU" dirty="0" smtClean="0"/>
              <a:t>~ if there are several ways to get to a given node: it is not a tree !!!</a:t>
            </a:r>
            <a:endParaRPr lang="hu-HU" dirty="0"/>
          </a:p>
        </p:txBody>
      </p:sp>
      <p:sp>
        <p:nvSpPr>
          <p:cNvPr id="28" name="Oval 27"/>
          <p:cNvSpPr/>
          <p:nvPr/>
        </p:nvSpPr>
        <p:spPr>
          <a:xfrm>
            <a:off x="5359812" y="182756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4223119" y="2878684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223118" y="393064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6484995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354057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3" name="Straight Connector 32"/>
          <p:cNvCxnSpPr>
            <a:stCxn id="28" idx="3"/>
            <a:endCxn id="29" idx="7"/>
          </p:cNvCxnSpPr>
          <p:nvPr/>
        </p:nvCxnSpPr>
        <p:spPr>
          <a:xfrm flipH="1">
            <a:off x="4778602" y="2383044"/>
            <a:ext cx="676516" cy="5909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8" idx="4"/>
            <a:endCxn id="32" idx="0"/>
          </p:cNvCxnSpPr>
          <p:nvPr/>
        </p:nvCxnSpPr>
        <p:spPr>
          <a:xfrm flipH="1">
            <a:off x="5679452" y="2478350"/>
            <a:ext cx="5755" cy="410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8" idx="5"/>
            <a:endCxn id="31" idx="1"/>
          </p:cNvCxnSpPr>
          <p:nvPr/>
        </p:nvCxnSpPr>
        <p:spPr>
          <a:xfrm>
            <a:off x="5915295" y="2383044"/>
            <a:ext cx="665006" cy="60141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9" idx="4"/>
            <a:endCxn id="30" idx="0"/>
          </p:cNvCxnSpPr>
          <p:nvPr/>
        </p:nvCxnSpPr>
        <p:spPr>
          <a:xfrm flipH="1">
            <a:off x="4548513" y="3529473"/>
            <a:ext cx="1" cy="4011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12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012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soft delete </a:t>
            </a:r>
            <a:r>
              <a:rPr lang="hu-HU" dirty="0" smtClean="0">
                <a:sym typeface="Wingdings" panose="05000000000000000000" pitchFamily="2" charset="2"/>
              </a:rPr>
              <a:t> we do not remove the node from the BST we just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mark that it has been removed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~ not so efficient solution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6420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0121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soft delete </a:t>
            </a:r>
            <a:r>
              <a:rPr lang="hu-HU" dirty="0" smtClean="0">
                <a:sym typeface="Wingdings" panose="05000000000000000000" pitchFamily="2" charset="2"/>
              </a:rPr>
              <a:t> we do not remove the node from the BST we just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mark that it has been removed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~ not so efficient solution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In the main </a:t>
            </a:r>
            <a:r>
              <a:rPr lang="hu-HU" b="1" u="sng" dirty="0" smtClean="0">
                <a:sym typeface="Wingdings" panose="05000000000000000000" pitchFamily="2" charset="2"/>
              </a:rPr>
              <a:t>three</a:t>
            </a:r>
            <a:r>
              <a:rPr lang="hu-HU" dirty="0" smtClean="0">
                <a:sym typeface="Wingdings" panose="05000000000000000000" pitchFamily="2" charset="2"/>
              </a:rPr>
              <a:t> possible cases: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1.) The node we want to get rid of is a leaf node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2.) The node we want to get rid of has a single child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3.) The node we want to get rid of has 2 children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427005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3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6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832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1.) We want to get rid of a leaf node: very simple, we just have to</a:t>
            </a:r>
          </a:p>
          <a:p>
            <a:r>
              <a:rPr lang="hu-HU" dirty="0"/>
              <a:t>	</a:t>
            </a:r>
            <a:r>
              <a:rPr lang="hu-HU" dirty="0" smtClean="0"/>
              <a:t>	remove it ( set it to null whatever )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binarySearhTree.remove(5);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382592" y="4533363"/>
            <a:ext cx="8081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we have to find the item itself + we have to delete it or set</a:t>
            </a:r>
          </a:p>
          <a:p>
            <a:r>
              <a:rPr lang="hu-HU" dirty="0"/>
              <a:t>	</a:t>
            </a:r>
            <a:r>
              <a:rPr lang="hu-HU" dirty="0" smtClean="0"/>
              <a:t>it to NULL</a:t>
            </a:r>
          </a:p>
          <a:p>
            <a:r>
              <a:rPr lang="hu-HU" dirty="0"/>
              <a:t>	 </a:t>
            </a:r>
            <a:r>
              <a:rPr lang="hu-HU" dirty="0" smtClean="0"/>
              <a:t>  ~ </a:t>
            </a:r>
            <a:r>
              <a:rPr lang="hu-HU" b="1" dirty="0" smtClean="0"/>
              <a:t>O(logN)</a:t>
            </a:r>
            <a:r>
              <a:rPr lang="hu-HU" dirty="0" smtClean="0"/>
              <a:t> find operation + </a:t>
            </a:r>
            <a:r>
              <a:rPr lang="hu-HU" b="1" dirty="0" smtClean="0"/>
              <a:t>O(1)</a:t>
            </a:r>
            <a:r>
              <a:rPr lang="hu-HU" dirty="0" smtClean="0"/>
              <a:t> deletion =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9174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41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9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Trees</a:t>
            </a:r>
            <a:endParaRPr lang="hu-HU" u="sng" dirty="0"/>
          </a:p>
        </p:txBody>
      </p:sp>
      <p:sp>
        <p:nvSpPr>
          <p:cNvPr id="4" name="Oval 3"/>
          <p:cNvSpPr/>
          <p:nvPr/>
        </p:nvSpPr>
        <p:spPr>
          <a:xfrm>
            <a:off x="5359812" y="182756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3119" y="2878684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23118" y="393064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484995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54057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0130" y="1506886"/>
            <a:ext cx="30732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nodes with </a:t>
            </a:r>
          </a:p>
          <a:p>
            <a:r>
              <a:rPr lang="hu-HU" dirty="0"/>
              <a:t>t</a:t>
            </a:r>
            <a:r>
              <a:rPr lang="hu-HU" dirty="0" smtClean="0"/>
              <a:t>he data and connection</a:t>
            </a:r>
          </a:p>
          <a:p>
            <a:r>
              <a:rPr lang="hu-HU" dirty="0"/>
              <a:t>b</a:t>
            </a:r>
            <a:r>
              <a:rPr lang="hu-HU" dirty="0" smtClean="0"/>
              <a:t>etween the nodes </a:t>
            </a:r>
          </a:p>
          <a:p>
            <a:r>
              <a:rPr lang="hu-HU" dirty="0"/>
              <a:t> </a:t>
            </a:r>
            <a:r>
              <a:rPr lang="hu-HU" dirty="0" smtClean="0"/>
              <a:t>// edges 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5225269" y="980900"/>
            <a:ext cx="6503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oot node: we have a reference to this, all</a:t>
            </a:r>
          </a:p>
          <a:p>
            <a:r>
              <a:rPr lang="hu-HU" dirty="0"/>
              <a:t>	</a:t>
            </a:r>
            <a:r>
              <a:rPr lang="hu-HU" dirty="0" smtClean="0"/>
              <a:t>other nodes can be accessed via the root node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59107" y="3766079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eaf nodes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1960359" y="4944014"/>
            <a:ext cx="92047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 a tree: there must be only a single path from the root node to any other nodes</a:t>
            </a:r>
          </a:p>
          <a:p>
            <a:r>
              <a:rPr lang="hu-HU" dirty="0"/>
              <a:t>i</a:t>
            </a:r>
            <a:r>
              <a:rPr lang="hu-HU" dirty="0" smtClean="0"/>
              <a:t>n the tree</a:t>
            </a:r>
          </a:p>
          <a:p>
            <a:r>
              <a:rPr lang="hu-HU" dirty="0"/>
              <a:t>	</a:t>
            </a:r>
            <a:r>
              <a:rPr lang="hu-HU" dirty="0" smtClean="0"/>
              <a:t>~ if there are several ways to get to a given node: it is not a tree !!!</a:t>
            </a:r>
            <a:endParaRPr lang="hu-HU" dirty="0"/>
          </a:p>
        </p:txBody>
      </p:sp>
      <p:cxnSp>
        <p:nvCxnSpPr>
          <p:cNvPr id="18" name="Straight Connector 17"/>
          <p:cNvCxnSpPr>
            <a:stCxn id="4" idx="3"/>
            <a:endCxn id="5" idx="7"/>
          </p:cNvCxnSpPr>
          <p:nvPr/>
        </p:nvCxnSpPr>
        <p:spPr>
          <a:xfrm flipH="1">
            <a:off x="4778602" y="2383044"/>
            <a:ext cx="676516" cy="5909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12" idx="0"/>
          </p:cNvCxnSpPr>
          <p:nvPr/>
        </p:nvCxnSpPr>
        <p:spPr>
          <a:xfrm flipH="1">
            <a:off x="5679452" y="2478350"/>
            <a:ext cx="5755" cy="410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5"/>
            <a:endCxn id="9" idx="1"/>
          </p:cNvCxnSpPr>
          <p:nvPr/>
        </p:nvCxnSpPr>
        <p:spPr>
          <a:xfrm>
            <a:off x="5915295" y="2383044"/>
            <a:ext cx="665006" cy="60141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4"/>
            <a:endCxn id="7" idx="0"/>
          </p:cNvCxnSpPr>
          <p:nvPr/>
        </p:nvCxnSpPr>
        <p:spPr>
          <a:xfrm flipH="1">
            <a:off x="4548513" y="3529473"/>
            <a:ext cx="1" cy="4011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2"/>
          </p:cNvCxnSpPr>
          <p:nvPr/>
        </p:nvCxnSpPr>
        <p:spPr>
          <a:xfrm flipH="1">
            <a:off x="6004846" y="3214548"/>
            <a:ext cx="480149" cy="517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44161" y="2370618"/>
            <a:ext cx="1585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Not a tree !!!</a:t>
            </a:r>
            <a:endParaRPr lang="hu-H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single child, we </a:t>
            </a:r>
          </a:p>
          <a:p>
            <a:r>
              <a:rPr lang="hu-HU" dirty="0"/>
              <a:t>	</a:t>
            </a:r>
            <a:r>
              <a:rPr lang="hu-HU" dirty="0" smtClean="0"/>
              <a:t>	just have to update the references</a:t>
            </a:r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5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42136" y="293351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68397" y="3199309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4073" y="3683254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940334" y="394905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15" idx="7"/>
          </p:cNvCxnSpPr>
          <p:nvPr/>
        </p:nvCxnSpPr>
        <p:spPr>
          <a:xfrm flipH="1">
            <a:off x="3287040" y="2957814"/>
            <a:ext cx="1170207" cy="11688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233357" y="2772150"/>
            <a:ext cx="650789" cy="6507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31557" y="403137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29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670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2.) We want to get rid of a node that has a </a:t>
            </a:r>
            <a:r>
              <a:rPr lang="hu-HU" dirty="0"/>
              <a:t>single child, we </a:t>
            </a:r>
          </a:p>
          <a:p>
            <a:r>
              <a:rPr lang="hu-HU" dirty="0"/>
              <a:t>		just have to update the references</a:t>
            </a:r>
          </a:p>
          <a:p>
            <a:endParaRPr lang="hu-HU" dirty="0" smtClean="0"/>
          </a:p>
        </p:txBody>
      </p:sp>
      <p:sp>
        <p:nvSpPr>
          <p:cNvPr id="3" name="Oval 2"/>
          <p:cNvSpPr/>
          <p:nvPr/>
        </p:nvSpPr>
        <p:spPr>
          <a:xfrm>
            <a:off x="5166629" y="16899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361941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908911" y="21941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148344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8279" y="2951037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68319" y="240233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58254" y="2194197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15" idx="7"/>
          </p:cNvCxnSpPr>
          <p:nvPr/>
        </p:nvCxnSpPr>
        <p:spPr>
          <a:xfrm flipH="1">
            <a:off x="4203349" y="2957814"/>
            <a:ext cx="253898" cy="2350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211" y="1468991"/>
            <a:ext cx="327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binarySearhTree.remove(1);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647866" y="3097545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-2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56834" y="4468969"/>
            <a:ext cx="80089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first we have to find the item we want to get rid of and </a:t>
            </a:r>
          </a:p>
          <a:p>
            <a:r>
              <a:rPr lang="hu-HU" dirty="0"/>
              <a:t>	</a:t>
            </a:r>
            <a:r>
              <a:rPr lang="hu-HU" dirty="0" smtClean="0"/>
              <a:t>we have to update the references</a:t>
            </a:r>
          </a:p>
          <a:p>
            <a:r>
              <a:rPr lang="hu-HU" dirty="0"/>
              <a:t>	</a:t>
            </a:r>
            <a:r>
              <a:rPr lang="hu-HU" dirty="0" smtClean="0"/>
              <a:t>	~ set parent’s pointer point to it’s grandchild directly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/>
              <a:t>O(logN)</a:t>
            </a:r>
            <a:r>
              <a:rPr lang="hu-HU" dirty="0" smtClean="0"/>
              <a:t> find operation + </a:t>
            </a:r>
            <a:r>
              <a:rPr lang="hu-HU" b="1" dirty="0" smtClean="0"/>
              <a:t>O(1)</a:t>
            </a:r>
            <a:r>
              <a:rPr lang="hu-HU" dirty="0" smtClean="0"/>
              <a:t> update references =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r>
              <a:rPr lang="hu-HU" dirty="0" smtClean="0"/>
              <a:t>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92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99364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8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98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14060" y="5573350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708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60" y="5923673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377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60" y="5923673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462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Trees</a:t>
            </a:r>
            <a:endParaRPr lang="hu-HU" u="sng" dirty="0"/>
          </a:p>
        </p:txBody>
      </p:sp>
      <p:sp>
        <p:nvSpPr>
          <p:cNvPr id="4" name="Oval 3"/>
          <p:cNvSpPr/>
          <p:nvPr/>
        </p:nvSpPr>
        <p:spPr>
          <a:xfrm>
            <a:off x="5359812" y="182756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3119" y="2878684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23118" y="3930649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484995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54057" y="2889153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0130" y="1506886"/>
            <a:ext cx="30732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nodes with </a:t>
            </a:r>
          </a:p>
          <a:p>
            <a:r>
              <a:rPr lang="hu-HU" dirty="0"/>
              <a:t>t</a:t>
            </a:r>
            <a:r>
              <a:rPr lang="hu-HU" dirty="0" smtClean="0"/>
              <a:t>he data and connection</a:t>
            </a:r>
          </a:p>
          <a:p>
            <a:r>
              <a:rPr lang="hu-HU" dirty="0"/>
              <a:t>b</a:t>
            </a:r>
            <a:r>
              <a:rPr lang="hu-HU" dirty="0" smtClean="0"/>
              <a:t>etween the nodes </a:t>
            </a:r>
          </a:p>
          <a:p>
            <a:r>
              <a:rPr lang="hu-HU" dirty="0"/>
              <a:t> </a:t>
            </a:r>
            <a:r>
              <a:rPr lang="hu-HU" dirty="0" smtClean="0"/>
              <a:t>// edges 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5225269" y="980900"/>
            <a:ext cx="6503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oot node: we have a reference to this, all</a:t>
            </a:r>
          </a:p>
          <a:p>
            <a:r>
              <a:rPr lang="hu-HU" dirty="0"/>
              <a:t>	</a:t>
            </a:r>
            <a:r>
              <a:rPr lang="hu-HU" dirty="0" smtClean="0"/>
              <a:t>other nodes can be accessed via the root node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5159107" y="3766079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eaf nodes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1077856" y="4639176"/>
            <a:ext cx="60484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node directly connected to another node </a:t>
            </a:r>
            <a:r>
              <a:rPr lang="hu-HU" dirty="0" smtClean="0">
                <a:sym typeface="Wingdings" panose="05000000000000000000" pitchFamily="2" charset="2"/>
              </a:rPr>
              <a:t> child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The opposite  parent node 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Leaf nodes: with no children </a:t>
            </a:r>
            <a:endParaRPr lang="hu-HU" dirty="0"/>
          </a:p>
        </p:txBody>
      </p:sp>
      <p:cxnSp>
        <p:nvCxnSpPr>
          <p:cNvPr id="18" name="Straight Connector 17"/>
          <p:cNvCxnSpPr>
            <a:stCxn id="4" idx="3"/>
            <a:endCxn id="5" idx="7"/>
          </p:cNvCxnSpPr>
          <p:nvPr/>
        </p:nvCxnSpPr>
        <p:spPr>
          <a:xfrm flipH="1">
            <a:off x="4778602" y="2383044"/>
            <a:ext cx="676516" cy="5909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12" idx="0"/>
          </p:cNvCxnSpPr>
          <p:nvPr/>
        </p:nvCxnSpPr>
        <p:spPr>
          <a:xfrm flipH="1">
            <a:off x="5679452" y="2478350"/>
            <a:ext cx="5755" cy="410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5"/>
            <a:endCxn id="9" idx="1"/>
          </p:cNvCxnSpPr>
          <p:nvPr/>
        </p:nvCxnSpPr>
        <p:spPr>
          <a:xfrm>
            <a:off x="5915295" y="2383044"/>
            <a:ext cx="665006" cy="60141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4"/>
            <a:endCxn id="7" idx="0"/>
          </p:cNvCxnSpPr>
          <p:nvPr/>
        </p:nvCxnSpPr>
        <p:spPr>
          <a:xfrm flipH="1">
            <a:off x="4548513" y="3529473"/>
            <a:ext cx="1" cy="4011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63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16676" y="2331076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extBox 29"/>
          <p:cNvSpPr txBox="1"/>
          <p:nvPr/>
        </p:nvSpPr>
        <p:spPr>
          <a:xfrm>
            <a:off x="2014059" y="5715150"/>
            <a:ext cx="7717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options: we look for the largest item in the left subtree</a:t>
            </a:r>
          </a:p>
          <a:p>
            <a:r>
              <a:rPr lang="hu-HU" dirty="0"/>
              <a:t> </a:t>
            </a:r>
            <a:r>
              <a:rPr lang="hu-HU" dirty="0" smtClean="0"/>
              <a:t>OR the smallest item in the right subtree !!!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822549" y="514444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 subtree</a:t>
            </a:r>
            <a:endParaRPr lang="hu-HU" dirty="0"/>
          </a:p>
        </p:txBody>
      </p:sp>
      <p:sp>
        <p:nvSpPr>
          <p:cNvPr id="31" name="Rectangle 30"/>
          <p:cNvSpPr/>
          <p:nvPr/>
        </p:nvSpPr>
        <p:spPr>
          <a:xfrm>
            <a:off x="6424524" y="2329690"/>
            <a:ext cx="4095482" cy="270456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8002595" y="5144445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</a:t>
            </a:r>
            <a:r>
              <a:rPr lang="hu-HU" dirty="0" smtClean="0"/>
              <a:t>ight subtree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  <p:sp>
        <p:nvSpPr>
          <p:cNvPr id="33" name="TextBox 32"/>
          <p:cNvSpPr txBox="1"/>
          <p:nvPr/>
        </p:nvSpPr>
        <p:spPr>
          <a:xfrm>
            <a:off x="7366402" y="3258985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successor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219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6445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302988" y="46443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predecessor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836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1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We end up at a case 1.) situation: we just have to set it to NULL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12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1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look for the predecessor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We end up at a case 1.) situation: we just have to set it to NULL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68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30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7321745" y="3293345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successor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867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830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675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701059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endCxn id="26" idx="0"/>
          </p:cNvCxnSpPr>
          <p:nvPr/>
        </p:nvCxnSpPr>
        <p:spPr>
          <a:xfrm>
            <a:off x="8233575" y="3160014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936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This becomes the Case 2.) situation, we just have to update the references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49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936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Another solution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/>
              <a:t>e look for the successor and swap the two nodes !!!</a:t>
            </a:r>
          </a:p>
          <a:p>
            <a:r>
              <a:rPr lang="hu-HU" dirty="0"/>
              <a:t>	</a:t>
            </a:r>
            <a:r>
              <a:rPr lang="hu-HU" dirty="0" smtClean="0"/>
              <a:t>This becomes the Case 2.) situation, we just have to update the references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64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1211" y="309893"/>
            <a:ext cx="715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Delete:</a:t>
            </a:r>
            <a:r>
              <a:rPr lang="hu-HU" dirty="0" smtClean="0"/>
              <a:t> 3.) We want to get rid of a node that has two children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211" y="1468991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binarySearhTree.remove(32);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12476" y="1573161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22509" y="268718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79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0"/>
          </p:cNvCxnSpPr>
          <p:nvPr/>
        </p:nvCxnSpPr>
        <p:spPr>
          <a:xfrm>
            <a:off x="5790614" y="2051299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49673" y="268561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3" idx="3"/>
            <a:endCxn id="18" idx="0"/>
          </p:cNvCxnSpPr>
          <p:nvPr/>
        </p:nvCxnSpPr>
        <p:spPr>
          <a:xfrm flipH="1">
            <a:off x="3129760" y="2051299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95295" y="340562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8" idx="5"/>
            <a:endCxn id="20" idx="0"/>
          </p:cNvCxnSpPr>
          <p:nvPr/>
        </p:nvCxnSpPr>
        <p:spPr>
          <a:xfrm>
            <a:off x="3327811" y="316375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23" idx="0"/>
          </p:cNvCxnSpPr>
          <p:nvPr/>
        </p:nvCxnSpPr>
        <p:spPr>
          <a:xfrm flipH="1">
            <a:off x="2266812" y="3163756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986725" y="340188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>
            <a:stCxn id="20" idx="3"/>
            <a:endCxn id="25" idx="0"/>
          </p:cNvCxnSpPr>
          <p:nvPr/>
        </p:nvCxnSpPr>
        <p:spPr>
          <a:xfrm flipH="1">
            <a:off x="3327811" y="3883766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7724" y="4129484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36124" y="4125638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>
            <a:endCxn id="28" idx="0"/>
          </p:cNvCxnSpPr>
          <p:nvPr/>
        </p:nvCxnSpPr>
        <p:spPr>
          <a:xfrm>
            <a:off x="4268640" y="3883766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14060" y="5923673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Complexity: </a:t>
            </a:r>
            <a:r>
              <a:rPr lang="hu-HU" b="1" dirty="0" smtClean="0">
                <a:solidFill>
                  <a:srgbClr val="FF0000"/>
                </a:solidFill>
              </a:rPr>
              <a:t>O(logN)</a:t>
            </a:r>
            <a:endParaRPr lang="hu-H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9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3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Binary search trees</a:t>
            </a:r>
            <a:endParaRPr lang="hu-HU" u="sng" dirty="0"/>
          </a:p>
        </p:txBody>
      </p:sp>
      <p:sp>
        <p:nvSpPr>
          <p:cNvPr id="17" name="Oval 16"/>
          <p:cNvSpPr/>
          <p:nvPr/>
        </p:nvSpPr>
        <p:spPr>
          <a:xfrm>
            <a:off x="2144343" y="1638401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9655" y="23508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86625" y="214268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126058" y="3046030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915993" y="2899522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46033" y="2350816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35968" y="2142682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19850" y="28819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46111" y="3147794"/>
            <a:ext cx="650789" cy="650789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2452" y="1825724"/>
            <a:ext cx="42082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 every node can have at most</a:t>
            </a:r>
          </a:p>
          <a:p>
            <a:r>
              <a:rPr lang="hu-HU" dirty="0" smtClean="0"/>
              <a:t>    two children: left and right child </a:t>
            </a:r>
          </a:p>
          <a:p>
            <a:endParaRPr lang="hu-HU" dirty="0" smtClean="0"/>
          </a:p>
          <a:p>
            <a:r>
              <a:rPr lang="hu-HU" dirty="0" smtClean="0"/>
              <a:t>- left child: smaller than the parent</a:t>
            </a:r>
          </a:p>
          <a:p>
            <a:endParaRPr lang="hu-HU" dirty="0" smtClean="0"/>
          </a:p>
          <a:p>
            <a:r>
              <a:rPr lang="hu-HU" dirty="0" smtClean="0"/>
              <a:t>- right child: greater than the parent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274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50558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		1.) In-order traversal</a:t>
            </a:r>
          </a:p>
          <a:p>
            <a:endParaRPr lang="hu-HU" dirty="0"/>
          </a:p>
          <a:p>
            <a:r>
              <a:rPr lang="hu-HU" dirty="0" smtClean="0"/>
              <a:t>			2.) Pre-order traversal</a:t>
            </a:r>
          </a:p>
          <a:p>
            <a:endParaRPr lang="hu-HU" dirty="0"/>
          </a:p>
          <a:p>
            <a:r>
              <a:rPr lang="hu-HU" dirty="0" smtClean="0"/>
              <a:t>			3.) Post-order traversal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965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7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9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843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486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75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1790692" y="4147312"/>
            <a:ext cx="1029512" cy="9954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08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1790692" y="4147312"/>
            <a:ext cx="1029512" cy="9954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2661161" y="3545590"/>
            <a:ext cx="1014470" cy="6752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86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1790692" y="4147312"/>
            <a:ext cx="1029512" cy="9954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2661161" y="3545590"/>
            <a:ext cx="1014470" cy="6752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Rectangle 22"/>
          <p:cNvSpPr/>
          <p:nvPr/>
        </p:nvSpPr>
        <p:spPr>
          <a:xfrm>
            <a:off x="2888310" y="4242022"/>
            <a:ext cx="2487623" cy="17180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917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322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087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Binary search trees</a:t>
            </a:r>
            <a:endParaRPr lang="hu-HU" u="sng" dirty="0"/>
          </a:p>
        </p:txBody>
      </p:sp>
      <p:sp>
        <p:nvSpPr>
          <p:cNvPr id="17" name="Oval 16"/>
          <p:cNvSpPr/>
          <p:nvPr/>
        </p:nvSpPr>
        <p:spPr>
          <a:xfrm>
            <a:off x="2144343" y="1638401"/>
            <a:ext cx="650789" cy="650789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9655" y="2350816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86625" y="214268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126058" y="3046030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915993" y="2899522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46033" y="2350816"/>
            <a:ext cx="650789" cy="65078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35968" y="2142682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19850" y="28819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46111" y="3147794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2452" y="1825724"/>
            <a:ext cx="42082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 every node can have at most</a:t>
            </a:r>
          </a:p>
          <a:p>
            <a:r>
              <a:rPr lang="hu-HU" dirty="0" smtClean="0"/>
              <a:t>    two children: left and right child </a:t>
            </a:r>
          </a:p>
          <a:p>
            <a:endParaRPr lang="hu-HU" dirty="0" smtClean="0"/>
          </a:p>
          <a:p>
            <a:r>
              <a:rPr lang="hu-HU" dirty="0" smtClean="0"/>
              <a:t>- left child: smaller than the parent</a:t>
            </a:r>
          </a:p>
          <a:p>
            <a:endParaRPr lang="hu-HU" dirty="0" smtClean="0"/>
          </a:p>
          <a:p>
            <a:r>
              <a:rPr lang="hu-HU" dirty="0" smtClean="0"/>
              <a:t>- right child: greater than the parent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735904" y="3983985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maller than the </a:t>
            </a:r>
          </a:p>
          <a:p>
            <a:r>
              <a:rPr lang="hu-HU" dirty="0"/>
              <a:t>p</a:t>
            </a:r>
            <a:r>
              <a:rPr lang="hu-HU" dirty="0" smtClean="0"/>
              <a:t>arent 12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2817434" y="3023817"/>
            <a:ext cx="169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g</a:t>
            </a:r>
            <a:r>
              <a:rPr lang="hu-HU" dirty="0" smtClean="0"/>
              <a:t>reater than</a:t>
            </a:r>
          </a:p>
          <a:p>
            <a:r>
              <a:rPr lang="hu-HU" dirty="0" smtClean="0"/>
              <a:t>the parent 12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579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379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097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4318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196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4883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36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544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– 23 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950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5947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– 23 – 32 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44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6447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– 23 – 32 – 55 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745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6986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– 23 – 32 – 55 – 79 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2722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8020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1.) </a:t>
            </a:r>
            <a:r>
              <a:rPr lang="hu-HU" u="sng" dirty="0" smtClean="0"/>
              <a:t>In-order traversal</a:t>
            </a:r>
            <a:r>
              <a:rPr lang="hu-HU" dirty="0" smtClean="0"/>
              <a:t>: we visit the left subtree + the root node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008" y="6130344"/>
            <a:ext cx="1123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In-order traversal solution: 1 – 10 – 16 – 19 – 23 – 32 – 55 – 79  SO IT IS THE NUMERICAL ORDERING !!!  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44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5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extBox 21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537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Binary search trees</a:t>
            </a:r>
            <a:endParaRPr lang="hu-HU" u="sng" dirty="0"/>
          </a:p>
        </p:txBody>
      </p:sp>
      <p:sp>
        <p:nvSpPr>
          <p:cNvPr id="17" name="Oval 16"/>
          <p:cNvSpPr/>
          <p:nvPr/>
        </p:nvSpPr>
        <p:spPr>
          <a:xfrm>
            <a:off x="2144343" y="1638401"/>
            <a:ext cx="650789" cy="650789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9655" y="2350816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86625" y="2142682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126058" y="3046030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915993" y="2899522"/>
            <a:ext cx="284516" cy="2485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46033" y="2350816"/>
            <a:ext cx="650789" cy="65078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35968" y="2142682"/>
            <a:ext cx="316882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19850" y="2881997"/>
            <a:ext cx="305371" cy="2930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46111" y="3147794"/>
            <a:ext cx="650789" cy="650789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2452" y="1825724"/>
            <a:ext cx="42082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- every node can have at most</a:t>
            </a:r>
          </a:p>
          <a:p>
            <a:r>
              <a:rPr lang="hu-HU" dirty="0" smtClean="0"/>
              <a:t>    two children: left and right child </a:t>
            </a:r>
          </a:p>
          <a:p>
            <a:endParaRPr lang="hu-HU" dirty="0" smtClean="0"/>
          </a:p>
          <a:p>
            <a:r>
              <a:rPr lang="hu-HU" dirty="0" smtClean="0"/>
              <a:t>- left child: smaller than the parent</a:t>
            </a:r>
          </a:p>
          <a:p>
            <a:endParaRPr lang="hu-HU" dirty="0" smtClean="0"/>
          </a:p>
          <a:p>
            <a:r>
              <a:rPr lang="hu-HU" dirty="0" smtClean="0"/>
              <a:t>- right child: greater than the parent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735904" y="3983985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maller than the </a:t>
            </a:r>
          </a:p>
          <a:p>
            <a:r>
              <a:rPr lang="hu-HU" dirty="0"/>
              <a:t>p</a:t>
            </a:r>
            <a:r>
              <a:rPr lang="hu-HU" dirty="0" smtClean="0"/>
              <a:t>arent 12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2817434" y="3023817"/>
            <a:ext cx="169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g</a:t>
            </a:r>
            <a:r>
              <a:rPr lang="hu-HU" dirty="0" smtClean="0"/>
              <a:t>reater than</a:t>
            </a:r>
          </a:p>
          <a:p>
            <a:r>
              <a:rPr lang="hu-HU" dirty="0" smtClean="0"/>
              <a:t>the parent 12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1532586" y="5112913"/>
            <a:ext cx="82493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 smtClean="0"/>
              <a:t>Why is it good</a:t>
            </a:r>
            <a:r>
              <a:rPr lang="hu-HU" dirty="0" smtClean="0"/>
              <a:t>? On every decision we get rid of half of the data in which</a:t>
            </a:r>
          </a:p>
          <a:p>
            <a:r>
              <a:rPr lang="hu-HU" dirty="0" smtClean="0"/>
              <a:t>		we are searching !!!  // like binary search</a:t>
            </a:r>
          </a:p>
          <a:p>
            <a:r>
              <a:rPr lang="hu-HU" dirty="0"/>
              <a:t>	</a:t>
            </a:r>
            <a:r>
              <a:rPr lang="hu-HU" dirty="0" smtClean="0"/>
              <a:t>		~ </a:t>
            </a:r>
            <a:r>
              <a:rPr lang="hu-HU" b="1" dirty="0" smtClean="0"/>
              <a:t>O(logN)</a:t>
            </a:r>
            <a:r>
              <a:rPr lang="hu-HU" dirty="0" smtClean="0"/>
              <a:t> time complexity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88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extBox 21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636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extBox 21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241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763487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5965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763487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Rectangle 22"/>
          <p:cNvSpPr/>
          <p:nvPr/>
        </p:nvSpPr>
        <p:spPr>
          <a:xfrm>
            <a:off x="3002754" y="4220120"/>
            <a:ext cx="2430394" cy="15439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384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763487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Rectangle 22"/>
          <p:cNvSpPr/>
          <p:nvPr/>
        </p:nvSpPr>
        <p:spPr>
          <a:xfrm>
            <a:off x="3002754" y="4220120"/>
            <a:ext cx="2430394" cy="15439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Rectangle 23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TextBox 24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61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763487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Rectangle 22"/>
          <p:cNvSpPr/>
          <p:nvPr/>
        </p:nvSpPr>
        <p:spPr>
          <a:xfrm>
            <a:off x="3002754" y="4220120"/>
            <a:ext cx="2430394" cy="15439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Rectangle 23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Rectangle 24"/>
          <p:cNvSpPr/>
          <p:nvPr/>
        </p:nvSpPr>
        <p:spPr>
          <a:xfrm>
            <a:off x="7479205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TextBox 25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060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220818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Rectangle 20"/>
          <p:cNvSpPr/>
          <p:nvPr/>
        </p:nvSpPr>
        <p:spPr>
          <a:xfrm>
            <a:off x="5116443" y="2288804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2667984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763487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Rectangle 22"/>
          <p:cNvSpPr/>
          <p:nvPr/>
        </p:nvSpPr>
        <p:spPr>
          <a:xfrm>
            <a:off x="3002754" y="4220120"/>
            <a:ext cx="2430394" cy="15439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Rectangle 23"/>
          <p:cNvSpPr/>
          <p:nvPr/>
        </p:nvSpPr>
        <p:spPr>
          <a:xfrm>
            <a:off x="6139919" y="3384896"/>
            <a:ext cx="4329807" cy="280078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Rectangle 24"/>
          <p:cNvSpPr/>
          <p:nvPr/>
        </p:nvSpPr>
        <p:spPr>
          <a:xfrm>
            <a:off x="7479205" y="3393170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Rectangle 25"/>
          <p:cNvSpPr/>
          <p:nvPr/>
        </p:nvSpPr>
        <p:spPr>
          <a:xfrm>
            <a:off x="8459709" y="4085748"/>
            <a:ext cx="1029512" cy="99549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extBox 26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706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2353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698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16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51113" y="2474682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761146" y="3588706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>
            <a:stCxn id="3" idx="5"/>
            <a:endCxn id="4" idx="0"/>
          </p:cNvCxnSpPr>
          <p:nvPr/>
        </p:nvCxnSpPr>
        <p:spPr>
          <a:xfrm>
            <a:off x="5829251" y="2952820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888310" y="3587139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3" idx="3"/>
            <a:endCxn id="6" idx="0"/>
          </p:cNvCxnSpPr>
          <p:nvPr/>
        </p:nvCxnSpPr>
        <p:spPr>
          <a:xfrm flipH="1">
            <a:off x="3168397" y="2952820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33932" y="430714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6" idx="5"/>
            <a:endCxn id="8" idx="0"/>
          </p:cNvCxnSpPr>
          <p:nvPr/>
        </p:nvCxnSpPr>
        <p:spPr>
          <a:xfrm>
            <a:off x="3366448" y="406527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11" idx="0"/>
          </p:cNvCxnSpPr>
          <p:nvPr/>
        </p:nvCxnSpPr>
        <p:spPr>
          <a:xfrm flipH="1">
            <a:off x="2305449" y="4065277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025362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8" idx="3"/>
            <a:endCxn id="14" idx="0"/>
          </p:cNvCxnSpPr>
          <p:nvPr/>
        </p:nvCxnSpPr>
        <p:spPr>
          <a:xfrm flipH="1">
            <a:off x="3366448" y="4785287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086361" y="5031005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739696" y="4303407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bg1"/>
                </a:solidFill>
              </a:rPr>
              <a:t>7</a:t>
            </a:r>
            <a:r>
              <a:rPr lang="hu-HU" sz="1200" dirty="0" smtClean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0"/>
          </p:cNvCxnSpPr>
          <p:nvPr/>
        </p:nvCxnSpPr>
        <p:spPr>
          <a:xfrm>
            <a:off x="8272212" y="406153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774761" y="5027159"/>
            <a:ext cx="560173" cy="56017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23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0"/>
          </p:cNvCxnSpPr>
          <p:nvPr/>
        </p:nvCxnSpPr>
        <p:spPr>
          <a:xfrm>
            <a:off x="4307277" y="4785287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7678" y="6247180"/>
            <a:ext cx="3238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Pre-order traversal: 32 – 10  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721216" y="605308"/>
            <a:ext cx="7730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Traversal</a:t>
            </a:r>
            <a:r>
              <a:rPr lang="hu-HU" dirty="0" smtClean="0"/>
              <a:t>: sometimes it is neccessary to visit every node in the tree</a:t>
            </a:r>
          </a:p>
          <a:p>
            <a:r>
              <a:rPr lang="hu-HU" dirty="0"/>
              <a:t>	</a:t>
            </a:r>
            <a:r>
              <a:rPr lang="hu-HU" dirty="0" smtClean="0"/>
              <a:t>	We can do it several ways</a:t>
            </a:r>
          </a:p>
          <a:p>
            <a:endParaRPr lang="hu-HU" dirty="0"/>
          </a:p>
          <a:p>
            <a:r>
              <a:rPr lang="hu-HU" dirty="0" smtClean="0"/>
              <a:t>	2.) </a:t>
            </a:r>
            <a:r>
              <a:rPr lang="hu-HU" u="sng" dirty="0" smtClean="0"/>
              <a:t>Pre-order traversal</a:t>
            </a:r>
            <a:r>
              <a:rPr lang="hu-HU" dirty="0" smtClean="0"/>
              <a:t>: we visit the root+ left subtree +</a:t>
            </a:r>
          </a:p>
          <a:p>
            <a:r>
              <a:rPr lang="hu-HU" dirty="0" smtClean="0"/>
              <a:t>				the right subtree recursively 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67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3061</TotalTime>
  <Words>3288</Words>
  <Application>Microsoft Office PowerPoint</Application>
  <PresentationFormat>Widescreen</PresentationFormat>
  <Paragraphs>1247</Paragraphs>
  <Slides>116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116</vt:i4>
      </vt:variant>
    </vt:vector>
  </HeadingPairs>
  <TitlesOfParts>
    <vt:vector size="121" baseType="lpstr">
      <vt:lpstr>Arial</vt:lpstr>
      <vt:lpstr>Century Gothic</vt:lpstr>
      <vt:lpstr>Wingdings</vt:lpstr>
      <vt:lpstr>Wingdings 3</vt:lpstr>
      <vt:lpstr>Ion</vt:lpstr>
      <vt:lpstr>BINARY SEARCH TREES</vt:lpstr>
      <vt:lpstr>PowerPoint Presentation</vt:lpstr>
      <vt:lpstr>PowerPoint Presentation</vt:lpstr>
      <vt:lpstr>Trees</vt:lpstr>
      <vt:lpstr>Trees</vt:lpstr>
      <vt:lpstr>Trees</vt:lpstr>
      <vt:lpstr>Binary search trees</vt:lpstr>
      <vt:lpstr>Binary search trees</vt:lpstr>
      <vt:lpstr>Binary search trees</vt:lpstr>
      <vt:lpstr>Binary search trees</vt:lpstr>
      <vt:lpstr>Trees</vt:lpstr>
      <vt:lpstr>PowerPoint Presentation</vt:lpstr>
      <vt:lpstr>Binary search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EPAM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Balazs Holczer</dc:creator>
  <cp:lastModifiedBy>User</cp:lastModifiedBy>
  <cp:revision>68</cp:revision>
  <dcterms:created xsi:type="dcterms:W3CDTF">2015-02-20T11:31:58Z</dcterms:created>
  <dcterms:modified xsi:type="dcterms:W3CDTF">2016-09-11T09:59:06Z</dcterms:modified>
</cp:coreProperties>
</file>