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6" d="100"/>
          <a:sy n="106" d="100"/>
        </p:scale>
        <p:origin x="150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5593CD4-F781-4145-BDED-F753B026B3F8}" type="datetimeFigureOut">
              <a:rPr lang="zh-CN" altLang="en-US" smtClean="0"/>
              <a:t>2018/7/9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6D90CBE-4136-4D9F-AF8A-1B13681F700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745464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D90CBE-4136-4D9F-AF8A-1B13681F7009}" type="slidenum">
              <a:rPr lang="zh-CN" altLang="en-US" smtClean="0"/>
              <a:t>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077822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CF879-A3AC-419F-87E0-E88514B88A34}" type="datetimeFigureOut">
              <a:rPr lang="zh-CN" altLang="en-US" smtClean="0"/>
              <a:t>2018/7/9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8952D7-F542-495E-8450-5A3FFCF9F29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076820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CF879-A3AC-419F-87E0-E88514B88A34}" type="datetimeFigureOut">
              <a:rPr lang="zh-CN" altLang="en-US" smtClean="0"/>
              <a:t>2018/7/9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8952D7-F542-495E-8450-5A3FFCF9F29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6609541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CF879-A3AC-419F-87E0-E88514B88A34}" type="datetimeFigureOut">
              <a:rPr lang="zh-CN" altLang="en-US" smtClean="0"/>
              <a:t>2018/7/9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8952D7-F542-495E-8450-5A3FFCF9F29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607223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CF879-A3AC-419F-87E0-E88514B88A34}" type="datetimeFigureOut">
              <a:rPr lang="zh-CN" altLang="en-US" smtClean="0"/>
              <a:t>2018/7/9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8952D7-F542-495E-8450-5A3FFCF9F29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209711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CF879-A3AC-419F-87E0-E88514B88A34}" type="datetimeFigureOut">
              <a:rPr lang="zh-CN" altLang="en-US" smtClean="0"/>
              <a:t>2018/7/9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8952D7-F542-495E-8450-5A3FFCF9F29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473393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CF879-A3AC-419F-87E0-E88514B88A34}" type="datetimeFigureOut">
              <a:rPr lang="zh-CN" altLang="en-US" smtClean="0"/>
              <a:t>2018/7/9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8952D7-F542-495E-8450-5A3FFCF9F29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078974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CF879-A3AC-419F-87E0-E88514B88A34}" type="datetimeFigureOut">
              <a:rPr lang="zh-CN" altLang="en-US" smtClean="0"/>
              <a:t>2018/7/9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8952D7-F542-495E-8450-5A3FFCF9F29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572438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CF879-A3AC-419F-87E0-E88514B88A34}" type="datetimeFigureOut">
              <a:rPr lang="zh-CN" altLang="en-US" smtClean="0"/>
              <a:t>2018/7/9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8952D7-F542-495E-8450-5A3FFCF9F29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699562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CF879-A3AC-419F-87E0-E88514B88A34}" type="datetimeFigureOut">
              <a:rPr lang="zh-CN" altLang="en-US" smtClean="0"/>
              <a:t>2018/7/9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8952D7-F542-495E-8450-5A3FFCF9F29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148318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CF879-A3AC-419F-87E0-E88514B88A34}" type="datetimeFigureOut">
              <a:rPr lang="zh-CN" altLang="en-US" smtClean="0"/>
              <a:t>2018/7/9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8952D7-F542-495E-8450-5A3FFCF9F29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421322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CF879-A3AC-419F-87E0-E88514B88A34}" type="datetimeFigureOut">
              <a:rPr lang="zh-CN" altLang="en-US" smtClean="0"/>
              <a:t>2018/7/9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8952D7-F542-495E-8450-5A3FFCF9F29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807459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4CF879-A3AC-419F-87E0-E88514B88A34}" type="datetimeFigureOut">
              <a:rPr lang="zh-CN" altLang="en-US" smtClean="0"/>
              <a:t>2018/7/9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8952D7-F542-495E-8450-5A3FFCF9F29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881627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CN" dirty="0" err="1" smtClean="0">
                <a:solidFill>
                  <a:schemeClr val="accent1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TypeScript</a:t>
            </a:r>
            <a:r>
              <a:rPr lang="zh-CN" altLang="en-US" dirty="0" smtClean="0">
                <a:solidFill>
                  <a:schemeClr val="accent1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入门</a:t>
            </a:r>
            <a:endParaRPr lang="zh-CN" altLang="en-US" dirty="0">
              <a:solidFill>
                <a:schemeClr val="accent1">
                  <a:lumMod val="7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1187717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>
                <a:solidFill>
                  <a:schemeClr val="accent1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面向对象特性</a:t>
            </a:r>
            <a:endParaRPr lang="zh-CN" altLang="en-US" dirty="0">
              <a:solidFill>
                <a:schemeClr val="accent1">
                  <a:lumMod val="7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lnSpc>
                <a:spcPct val="120000"/>
              </a:lnSpc>
            </a:pPr>
            <a:r>
              <a:rPr lang="zh-CN" altLang="en-US" dirty="0" smtClean="0">
                <a:solidFill>
                  <a:schemeClr val="accent1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类</a:t>
            </a:r>
            <a:r>
              <a:rPr lang="en-US" altLang="zh-CN" dirty="0" smtClean="0">
                <a:solidFill>
                  <a:schemeClr val="accent1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(Class)</a:t>
            </a:r>
          </a:p>
          <a:p>
            <a:pPr lvl="1">
              <a:lnSpc>
                <a:spcPct val="120000"/>
              </a:lnSpc>
            </a:pPr>
            <a:r>
              <a:rPr lang="zh-CN" altLang="en-US" dirty="0" smtClean="0">
                <a:solidFill>
                  <a:schemeClr val="accent1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类是</a:t>
            </a:r>
            <a:r>
              <a:rPr lang="en-US" altLang="zh-CN" dirty="0" err="1" smtClean="0">
                <a:solidFill>
                  <a:schemeClr val="accent1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TypeScript</a:t>
            </a:r>
            <a:r>
              <a:rPr lang="zh-CN" altLang="en-US" dirty="0" smtClean="0">
                <a:solidFill>
                  <a:schemeClr val="accent1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的核心，</a:t>
            </a:r>
            <a:r>
              <a:rPr lang="en-US" altLang="zh-CN" dirty="0" err="1" smtClean="0">
                <a:solidFill>
                  <a:schemeClr val="accent1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TypeScript</a:t>
            </a:r>
            <a:r>
              <a:rPr lang="zh-CN" altLang="en-US" dirty="0" smtClean="0">
                <a:solidFill>
                  <a:schemeClr val="accent1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开发时大部分代码都是写在类里面的</a:t>
            </a:r>
            <a:endParaRPr lang="en-US" altLang="zh-CN" dirty="0" smtClean="0">
              <a:solidFill>
                <a:schemeClr val="accent1">
                  <a:lumMod val="7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1">
              <a:lnSpc>
                <a:spcPct val="120000"/>
              </a:lnSpc>
            </a:pPr>
            <a:r>
              <a:rPr lang="zh-CN" altLang="en-US" dirty="0" smtClean="0">
                <a:solidFill>
                  <a:schemeClr val="accent1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类的定义</a:t>
            </a:r>
            <a:r>
              <a:rPr lang="zh-CN" altLang="en-US" dirty="0">
                <a:solidFill>
                  <a:schemeClr val="accent1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、</a:t>
            </a:r>
            <a:r>
              <a:rPr lang="zh-CN" altLang="en-US" dirty="0" smtClean="0">
                <a:solidFill>
                  <a:schemeClr val="accent1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构造函数</a:t>
            </a:r>
            <a:r>
              <a:rPr lang="zh-CN" altLang="en-US" dirty="0">
                <a:solidFill>
                  <a:schemeClr val="accent1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、</a:t>
            </a:r>
            <a:r>
              <a:rPr lang="zh-CN" altLang="en-US" dirty="0" smtClean="0">
                <a:solidFill>
                  <a:schemeClr val="accent1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类的继承</a:t>
            </a:r>
            <a:endParaRPr lang="en-US" altLang="zh-CN" dirty="0" smtClean="0">
              <a:solidFill>
                <a:schemeClr val="accent1">
                  <a:lumMod val="7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20000"/>
              </a:lnSpc>
            </a:pPr>
            <a:r>
              <a:rPr lang="zh-CN" altLang="en-US" smtClean="0">
                <a:solidFill>
                  <a:schemeClr val="accent1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泛型</a:t>
            </a:r>
            <a:r>
              <a:rPr lang="en-US" altLang="zh-CN">
                <a:solidFill>
                  <a:schemeClr val="accent1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(Generics)</a:t>
            </a:r>
          </a:p>
          <a:p>
            <a:pPr lvl="1">
              <a:lnSpc>
                <a:spcPct val="120000"/>
              </a:lnSpc>
            </a:pPr>
            <a:r>
              <a:rPr lang="zh-CN" altLang="en-US" smtClean="0">
                <a:solidFill>
                  <a:schemeClr val="accent1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参</a:t>
            </a:r>
            <a:r>
              <a:rPr lang="zh-CN" altLang="en-US" dirty="0">
                <a:solidFill>
                  <a:schemeClr val="accent1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数</a:t>
            </a:r>
            <a:r>
              <a:rPr lang="zh-CN" altLang="en-US" dirty="0" smtClean="0">
                <a:solidFill>
                  <a:schemeClr val="accent1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化的类型，一般用来限制集合的内容</a:t>
            </a:r>
            <a:endParaRPr lang="en-US" altLang="zh-CN" dirty="0" smtClean="0">
              <a:solidFill>
                <a:schemeClr val="accent1">
                  <a:lumMod val="7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20000"/>
              </a:lnSpc>
            </a:pPr>
            <a:r>
              <a:rPr lang="zh-CN" altLang="en-US">
                <a:solidFill>
                  <a:schemeClr val="accent1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接</a:t>
            </a:r>
            <a:r>
              <a:rPr lang="zh-CN" altLang="en-US" smtClean="0">
                <a:solidFill>
                  <a:schemeClr val="accent1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口</a:t>
            </a:r>
            <a:r>
              <a:rPr lang="en-US" altLang="zh-CN" smtClean="0">
                <a:solidFill>
                  <a:schemeClr val="accent1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(Interface)</a:t>
            </a:r>
            <a:endParaRPr lang="en-US" altLang="zh-CN" dirty="0" smtClean="0">
              <a:solidFill>
                <a:schemeClr val="accent1">
                  <a:lumMod val="7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1">
              <a:lnSpc>
                <a:spcPct val="120000"/>
              </a:lnSpc>
            </a:pPr>
            <a:r>
              <a:rPr lang="zh-CN" altLang="en-US" dirty="0">
                <a:solidFill>
                  <a:schemeClr val="accent1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建</a:t>
            </a:r>
            <a:r>
              <a:rPr lang="zh-CN" altLang="en-US" dirty="0" smtClean="0">
                <a:solidFill>
                  <a:schemeClr val="accent1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立代码约定</a:t>
            </a:r>
            <a:endParaRPr lang="en-US" altLang="zh-CN" dirty="0" smtClean="0">
              <a:solidFill>
                <a:schemeClr val="accent1">
                  <a:lumMod val="7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20000"/>
              </a:lnSpc>
            </a:pPr>
            <a:r>
              <a:rPr lang="zh-CN" altLang="en-US">
                <a:solidFill>
                  <a:schemeClr val="accent1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模</a:t>
            </a:r>
            <a:r>
              <a:rPr lang="zh-CN" altLang="en-US" smtClean="0">
                <a:solidFill>
                  <a:schemeClr val="accent1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块</a:t>
            </a:r>
            <a:r>
              <a:rPr lang="en-US" altLang="zh-CN" smtClean="0">
                <a:solidFill>
                  <a:schemeClr val="accent1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(Module)</a:t>
            </a:r>
            <a:endParaRPr lang="en-US" altLang="zh-CN" dirty="0" smtClean="0">
              <a:solidFill>
                <a:schemeClr val="accent1">
                  <a:lumMod val="7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1">
              <a:lnSpc>
                <a:spcPct val="120000"/>
              </a:lnSpc>
            </a:pPr>
            <a:r>
              <a:rPr lang="zh-CN" altLang="en-US" dirty="0" smtClean="0">
                <a:solidFill>
                  <a:schemeClr val="accent1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将代码分割为可重用的单元，可以暴露资源和指定只在内部使用的资源</a:t>
            </a:r>
            <a:endParaRPr lang="en-US" altLang="zh-CN" dirty="0">
              <a:solidFill>
                <a:schemeClr val="accent1">
                  <a:lumMod val="7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3526323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>
                <a:solidFill>
                  <a:schemeClr val="accent1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课程总结</a:t>
            </a:r>
            <a:endParaRPr lang="zh-CN" altLang="en-US" dirty="0">
              <a:solidFill>
                <a:schemeClr val="accent1">
                  <a:lumMod val="7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zh-CN" altLang="en-US" dirty="0" smtClean="0">
                <a:solidFill>
                  <a:schemeClr val="accent1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介绍了</a:t>
            </a:r>
            <a:r>
              <a:rPr lang="en-US" altLang="zh-CN" dirty="0" err="1" smtClean="0">
                <a:solidFill>
                  <a:schemeClr val="accent1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TypeScript</a:t>
            </a:r>
            <a:r>
              <a:rPr lang="zh-CN" altLang="en-US" dirty="0" smtClean="0">
                <a:solidFill>
                  <a:schemeClr val="accent1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的基本概念和优势</a:t>
            </a:r>
            <a:endParaRPr lang="en-US" altLang="zh-CN" dirty="0" smtClean="0">
              <a:solidFill>
                <a:schemeClr val="accent1">
                  <a:lumMod val="7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r>
              <a:rPr lang="zh-CN" altLang="en-US" dirty="0">
                <a:solidFill>
                  <a:schemeClr val="accent1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介</a:t>
            </a:r>
            <a:r>
              <a:rPr lang="zh-CN" altLang="en-US" dirty="0" smtClean="0">
                <a:solidFill>
                  <a:schemeClr val="accent1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绍了如何搭建</a:t>
            </a:r>
            <a:r>
              <a:rPr lang="en-US" altLang="zh-CN" dirty="0" err="1" smtClean="0">
                <a:solidFill>
                  <a:schemeClr val="accent1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TypeScript</a:t>
            </a:r>
            <a:r>
              <a:rPr lang="zh-CN" altLang="en-US" dirty="0" smtClean="0">
                <a:solidFill>
                  <a:schemeClr val="accent1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开发环境</a:t>
            </a:r>
            <a:endParaRPr lang="en-US" altLang="zh-CN" dirty="0" smtClean="0">
              <a:solidFill>
                <a:schemeClr val="accent1">
                  <a:lumMod val="7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r>
              <a:rPr lang="zh-CN" altLang="en-US" dirty="0">
                <a:solidFill>
                  <a:schemeClr val="accent1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介</a:t>
            </a:r>
            <a:r>
              <a:rPr lang="zh-CN" altLang="en-US" dirty="0" smtClean="0">
                <a:solidFill>
                  <a:schemeClr val="accent1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绍了</a:t>
            </a:r>
            <a:r>
              <a:rPr lang="en-US" altLang="zh-CN" dirty="0" err="1" smtClean="0">
                <a:solidFill>
                  <a:schemeClr val="accent1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TypeScript</a:t>
            </a:r>
            <a:r>
              <a:rPr lang="zh-CN" altLang="en-US" dirty="0" smtClean="0">
                <a:solidFill>
                  <a:schemeClr val="accent1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的语法和特性</a:t>
            </a:r>
            <a:endParaRPr lang="zh-CN" altLang="en-US" dirty="0">
              <a:solidFill>
                <a:schemeClr val="accent1">
                  <a:lumMod val="7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7015270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70284" y="2707272"/>
            <a:ext cx="10515600" cy="1325563"/>
          </a:xfrm>
        </p:spPr>
        <p:txBody>
          <a:bodyPr/>
          <a:lstStyle/>
          <a:p>
            <a:r>
              <a:rPr lang="en-US" altLang="zh-CN" dirty="0" smtClean="0">
                <a:solidFill>
                  <a:schemeClr val="accent1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Thanks</a:t>
            </a:r>
            <a:endParaRPr lang="zh-CN" altLang="en-US" dirty="0">
              <a:solidFill>
                <a:schemeClr val="accent1">
                  <a:lumMod val="7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6930629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>
                <a:solidFill>
                  <a:schemeClr val="accent1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课</a:t>
            </a:r>
            <a:r>
              <a:rPr lang="zh-CN" altLang="en-US" dirty="0" smtClean="0">
                <a:solidFill>
                  <a:schemeClr val="accent1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程</a:t>
            </a:r>
            <a:r>
              <a:rPr lang="zh-CN" altLang="en-US" dirty="0">
                <a:solidFill>
                  <a:schemeClr val="accent1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介绍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>
              <a:lnSpc>
                <a:spcPct val="150000"/>
              </a:lnSpc>
            </a:pPr>
            <a:r>
              <a:rPr lang="en-US" altLang="zh-CN" dirty="0" err="1" smtClean="0">
                <a:solidFill>
                  <a:schemeClr val="accent1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TypeScrip</a:t>
            </a:r>
            <a:r>
              <a:rPr lang="zh-CN" altLang="en-US">
                <a:solidFill>
                  <a:schemeClr val="accent1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简</a:t>
            </a:r>
            <a:r>
              <a:rPr lang="zh-CN" altLang="en-US" smtClean="0">
                <a:solidFill>
                  <a:schemeClr val="accent1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介</a:t>
            </a:r>
            <a:endParaRPr lang="en-US" altLang="zh-CN" dirty="0" smtClean="0">
              <a:solidFill>
                <a:schemeClr val="accent1">
                  <a:lumMod val="7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1">
              <a:lnSpc>
                <a:spcPct val="150000"/>
              </a:lnSpc>
            </a:pPr>
            <a:r>
              <a:rPr lang="en-US" altLang="zh-CN" dirty="0" err="1" smtClean="0">
                <a:solidFill>
                  <a:schemeClr val="accent1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TypeScript</a:t>
            </a:r>
            <a:r>
              <a:rPr lang="zh-CN" altLang="en-US" dirty="0" smtClean="0">
                <a:solidFill>
                  <a:schemeClr val="accent1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概念、语法和特性介绍</a:t>
            </a:r>
            <a:endParaRPr lang="en-US" altLang="zh-CN" dirty="0" smtClean="0">
              <a:solidFill>
                <a:schemeClr val="accent1">
                  <a:lumMod val="7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2058831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>
                <a:solidFill>
                  <a:schemeClr val="accent1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前置知识</a:t>
            </a:r>
            <a:endParaRPr lang="zh-CN" altLang="en-US" dirty="0">
              <a:solidFill>
                <a:schemeClr val="accent1">
                  <a:lumMod val="7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zh-CN" altLang="en-US" dirty="0" smtClean="0">
                <a:solidFill>
                  <a:schemeClr val="accent1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理解</a:t>
            </a:r>
            <a:r>
              <a:rPr lang="en-US" altLang="zh-CN" dirty="0" smtClean="0">
                <a:solidFill>
                  <a:schemeClr val="accent1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ES5</a:t>
            </a:r>
            <a:r>
              <a:rPr lang="zh-CN" altLang="en-US" dirty="0" smtClean="0">
                <a:solidFill>
                  <a:schemeClr val="accent1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、</a:t>
            </a:r>
            <a:r>
              <a:rPr lang="en-US" altLang="zh-CN" dirty="0" smtClean="0">
                <a:solidFill>
                  <a:schemeClr val="accent1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ES6</a:t>
            </a:r>
            <a:r>
              <a:rPr lang="zh-CN" altLang="en-US" dirty="0" smtClean="0">
                <a:solidFill>
                  <a:schemeClr val="accent1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、</a:t>
            </a:r>
            <a:r>
              <a:rPr lang="en-US" altLang="zh-CN" dirty="0" smtClean="0">
                <a:solidFill>
                  <a:schemeClr val="accent1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JavaScript</a:t>
            </a:r>
            <a:r>
              <a:rPr lang="zh-CN" altLang="en-US" dirty="0" smtClean="0">
                <a:solidFill>
                  <a:schemeClr val="accent1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、</a:t>
            </a:r>
            <a:r>
              <a:rPr lang="en-US" altLang="zh-CN" dirty="0" err="1" smtClean="0">
                <a:solidFill>
                  <a:schemeClr val="accent1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TypeScript</a:t>
            </a:r>
            <a:r>
              <a:rPr lang="zh-CN" altLang="en-US" dirty="0" smtClean="0">
                <a:solidFill>
                  <a:schemeClr val="accent1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的概念和关系</a:t>
            </a:r>
            <a:endParaRPr lang="en-US" altLang="zh-CN" dirty="0" smtClean="0">
              <a:solidFill>
                <a:schemeClr val="accent1">
                  <a:lumMod val="7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1">
              <a:lnSpc>
                <a:spcPct val="150000"/>
              </a:lnSpc>
            </a:pPr>
            <a:r>
              <a:rPr lang="en-US" altLang="zh-CN" dirty="0" smtClean="0">
                <a:solidFill>
                  <a:schemeClr val="accent1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JavaScript</a:t>
            </a:r>
            <a:r>
              <a:rPr lang="zh-CN" altLang="en-US" dirty="0" smtClean="0">
                <a:solidFill>
                  <a:schemeClr val="accent1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实现了</a:t>
            </a:r>
            <a:r>
              <a:rPr lang="en-US" altLang="zh-CN" dirty="0" smtClean="0">
                <a:solidFill>
                  <a:schemeClr val="accent1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ES5</a:t>
            </a:r>
            <a:r>
              <a:rPr lang="zh-CN" altLang="en-US" dirty="0" smtClean="0">
                <a:solidFill>
                  <a:schemeClr val="accent1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的规范</a:t>
            </a:r>
            <a:endParaRPr lang="en-US" altLang="zh-CN" dirty="0" smtClean="0">
              <a:solidFill>
                <a:schemeClr val="accent1">
                  <a:lumMod val="7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1">
              <a:lnSpc>
                <a:spcPct val="150000"/>
              </a:lnSpc>
            </a:pPr>
            <a:r>
              <a:rPr lang="en-US" altLang="zh-CN" dirty="0" err="1" smtClean="0">
                <a:solidFill>
                  <a:schemeClr val="accent1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TypeScript</a:t>
            </a:r>
            <a:r>
              <a:rPr lang="zh-CN" altLang="en-US" dirty="0" smtClean="0">
                <a:solidFill>
                  <a:schemeClr val="accent1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实现了</a:t>
            </a:r>
            <a:r>
              <a:rPr lang="en-US" altLang="zh-CN" dirty="0" smtClean="0">
                <a:solidFill>
                  <a:schemeClr val="accent1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ES6</a:t>
            </a:r>
            <a:r>
              <a:rPr lang="zh-CN" altLang="en-US" dirty="0" smtClean="0">
                <a:solidFill>
                  <a:schemeClr val="accent1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的规范</a:t>
            </a:r>
            <a:endParaRPr lang="en-US" altLang="zh-CN" dirty="0" smtClean="0">
              <a:solidFill>
                <a:schemeClr val="accent1">
                  <a:lumMod val="7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r>
              <a:rPr lang="zh-CN" altLang="en-US" dirty="0" smtClean="0">
                <a:solidFill>
                  <a:schemeClr val="accent1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有</a:t>
            </a:r>
            <a:r>
              <a:rPr lang="en-US" altLang="zh-CN" dirty="0" smtClean="0">
                <a:solidFill>
                  <a:schemeClr val="accent1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JavaScript</a:t>
            </a:r>
            <a:r>
              <a:rPr lang="zh-CN" altLang="en-US" dirty="0" smtClean="0">
                <a:solidFill>
                  <a:schemeClr val="accent1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基础</a:t>
            </a:r>
            <a:endParaRPr lang="en-US" altLang="zh-CN" dirty="0" smtClean="0">
              <a:solidFill>
                <a:schemeClr val="accent1">
                  <a:lumMod val="7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0047556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err="1" smtClean="0">
                <a:solidFill>
                  <a:schemeClr val="accent1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TypeScript</a:t>
            </a:r>
            <a:r>
              <a:rPr lang="zh-CN" altLang="en-US" dirty="0" smtClean="0">
                <a:solidFill>
                  <a:schemeClr val="accent1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的优势</a:t>
            </a:r>
            <a:endParaRPr lang="zh-CN" altLang="en-US" dirty="0">
              <a:solidFill>
                <a:schemeClr val="accent1">
                  <a:lumMod val="7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zh-CN" altLang="en-US" dirty="0" smtClean="0">
                <a:solidFill>
                  <a:schemeClr val="accent1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支持</a:t>
            </a:r>
            <a:r>
              <a:rPr lang="en-US" altLang="zh-CN" dirty="0" smtClean="0">
                <a:solidFill>
                  <a:schemeClr val="accent1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ES6</a:t>
            </a:r>
            <a:r>
              <a:rPr lang="zh-CN" altLang="en-US" dirty="0" smtClean="0">
                <a:solidFill>
                  <a:schemeClr val="accent1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规范（</a:t>
            </a:r>
            <a:r>
              <a:rPr lang="en-US" altLang="zh-CN" dirty="0" smtClean="0">
                <a:solidFill>
                  <a:schemeClr val="accent1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2015</a:t>
            </a:r>
            <a:r>
              <a:rPr lang="zh-CN" altLang="en-US" dirty="0" smtClean="0">
                <a:solidFill>
                  <a:schemeClr val="accent1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年发布）</a:t>
            </a:r>
            <a:endParaRPr lang="en-US" altLang="zh-CN" dirty="0" smtClean="0">
              <a:solidFill>
                <a:schemeClr val="accent1">
                  <a:lumMod val="7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r>
              <a:rPr lang="zh-CN" altLang="en-US" dirty="0">
                <a:solidFill>
                  <a:schemeClr val="accent1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强</a:t>
            </a:r>
            <a:r>
              <a:rPr lang="zh-CN" altLang="en-US" dirty="0" smtClean="0">
                <a:solidFill>
                  <a:schemeClr val="accent1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大的</a:t>
            </a:r>
            <a:r>
              <a:rPr lang="en-US" altLang="zh-CN" dirty="0" smtClean="0">
                <a:solidFill>
                  <a:schemeClr val="accent1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IDE</a:t>
            </a:r>
            <a:r>
              <a:rPr lang="zh-CN" altLang="en-US" dirty="0" smtClean="0">
                <a:solidFill>
                  <a:schemeClr val="accent1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支持</a:t>
            </a:r>
            <a:endParaRPr lang="en-US" altLang="zh-CN" dirty="0" smtClean="0">
              <a:solidFill>
                <a:schemeClr val="accent1">
                  <a:lumMod val="7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1">
              <a:lnSpc>
                <a:spcPct val="150000"/>
              </a:lnSpc>
            </a:pPr>
            <a:r>
              <a:rPr lang="zh-CN" altLang="en-US" dirty="0">
                <a:solidFill>
                  <a:schemeClr val="accent1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类</a:t>
            </a:r>
            <a:r>
              <a:rPr lang="zh-CN" altLang="en-US" dirty="0" smtClean="0">
                <a:solidFill>
                  <a:schemeClr val="accent1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型检查</a:t>
            </a:r>
            <a:endParaRPr lang="en-US" altLang="zh-CN" dirty="0" smtClean="0">
              <a:solidFill>
                <a:schemeClr val="accent1">
                  <a:lumMod val="7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1">
              <a:lnSpc>
                <a:spcPct val="150000"/>
              </a:lnSpc>
            </a:pPr>
            <a:r>
              <a:rPr lang="zh-CN" altLang="en-US" dirty="0" smtClean="0">
                <a:solidFill>
                  <a:schemeClr val="accent1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语法提示</a:t>
            </a:r>
            <a:endParaRPr lang="en-US" altLang="zh-CN" dirty="0" smtClean="0">
              <a:solidFill>
                <a:schemeClr val="accent1">
                  <a:lumMod val="7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1">
              <a:lnSpc>
                <a:spcPct val="150000"/>
              </a:lnSpc>
            </a:pPr>
            <a:r>
              <a:rPr lang="zh-CN" altLang="en-US" dirty="0">
                <a:solidFill>
                  <a:schemeClr val="accent1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重</a:t>
            </a:r>
            <a:r>
              <a:rPr lang="zh-CN" altLang="en-US" dirty="0" smtClean="0">
                <a:solidFill>
                  <a:schemeClr val="accent1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构（方便修改变量方法的名字）</a:t>
            </a:r>
            <a:endParaRPr lang="en-US" altLang="zh-CN" dirty="0" smtClean="0">
              <a:solidFill>
                <a:schemeClr val="accent1">
                  <a:lumMod val="7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r>
              <a:rPr lang="en-US" altLang="zh-CN" dirty="0" smtClean="0">
                <a:solidFill>
                  <a:schemeClr val="accent1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Angular2+</a:t>
            </a:r>
            <a:r>
              <a:rPr lang="zh-CN" altLang="en-US" dirty="0" smtClean="0">
                <a:solidFill>
                  <a:schemeClr val="accent1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的开发语言</a:t>
            </a:r>
            <a:endParaRPr lang="en-US" altLang="zh-CN" dirty="0" smtClean="0">
              <a:solidFill>
                <a:schemeClr val="accent1">
                  <a:lumMod val="7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656441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>
                <a:solidFill>
                  <a:schemeClr val="accent1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搭建</a:t>
            </a:r>
            <a:r>
              <a:rPr lang="en-US" altLang="zh-CN" dirty="0" err="1" smtClean="0">
                <a:solidFill>
                  <a:schemeClr val="accent1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TypeScript</a:t>
            </a:r>
            <a:r>
              <a:rPr lang="zh-CN" altLang="en-US" dirty="0" smtClean="0">
                <a:solidFill>
                  <a:schemeClr val="accent1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开发环境</a:t>
            </a:r>
            <a:endParaRPr lang="zh-CN" altLang="en-US" dirty="0">
              <a:solidFill>
                <a:schemeClr val="accent1">
                  <a:lumMod val="7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zh-CN" altLang="en-US" dirty="0" smtClean="0">
                <a:solidFill>
                  <a:schemeClr val="accent1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使用</a:t>
            </a:r>
            <a:r>
              <a:rPr lang="en-US" altLang="zh-CN" dirty="0" smtClean="0">
                <a:solidFill>
                  <a:schemeClr val="accent1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Compiler</a:t>
            </a:r>
            <a:r>
              <a:rPr lang="zh-CN" altLang="en-US" dirty="0">
                <a:solidFill>
                  <a:schemeClr val="accent1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将</a:t>
            </a:r>
            <a:r>
              <a:rPr lang="en-US" altLang="zh-CN" dirty="0" err="1" smtClean="0">
                <a:solidFill>
                  <a:schemeClr val="accent1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TypeScript</a:t>
            </a:r>
            <a:r>
              <a:rPr lang="zh-CN" altLang="en-US" dirty="0" smtClean="0">
                <a:solidFill>
                  <a:schemeClr val="accent1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代码编译为</a:t>
            </a:r>
            <a:r>
              <a:rPr lang="en-US" altLang="zh-CN" dirty="0" smtClean="0">
                <a:solidFill>
                  <a:schemeClr val="accent1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JavaScript</a:t>
            </a:r>
            <a:r>
              <a:rPr lang="zh-CN" altLang="en-US" dirty="0" smtClean="0">
                <a:solidFill>
                  <a:schemeClr val="accent1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代码</a:t>
            </a:r>
            <a:endParaRPr lang="en-US" altLang="zh-CN" dirty="0" smtClean="0">
              <a:solidFill>
                <a:schemeClr val="accent1">
                  <a:lumMod val="7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1">
              <a:lnSpc>
                <a:spcPct val="150000"/>
              </a:lnSpc>
            </a:pPr>
            <a:r>
              <a:rPr lang="en-US" altLang="zh-CN" dirty="0" err="1">
                <a:solidFill>
                  <a:schemeClr val="accent1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n</a:t>
            </a:r>
            <a:r>
              <a:rPr lang="en-US" altLang="zh-CN" dirty="0" err="1" smtClean="0">
                <a:solidFill>
                  <a:schemeClr val="accent1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pm</a:t>
            </a:r>
            <a:r>
              <a:rPr lang="en-US" altLang="zh-CN" dirty="0" smtClean="0">
                <a:solidFill>
                  <a:schemeClr val="accent1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install –g typescript</a:t>
            </a:r>
          </a:p>
          <a:p>
            <a:pPr lvl="1">
              <a:lnSpc>
                <a:spcPct val="150000"/>
              </a:lnSpc>
            </a:pPr>
            <a:r>
              <a:rPr lang="en-US" altLang="zh-CN" dirty="0" err="1">
                <a:solidFill>
                  <a:schemeClr val="accent1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</a:t>
            </a:r>
            <a:r>
              <a:rPr lang="en-US" altLang="zh-CN" dirty="0" err="1" smtClean="0">
                <a:solidFill>
                  <a:schemeClr val="accent1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sc</a:t>
            </a:r>
            <a:r>
              <a:rPr lang="en-US" altLang="zh-CN" dirty="0" smtClean="0">
                <a:solidFill>
                  <a:schemeClr val="accent1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&lt;</a:t>
            </a:r>
            <a:r>
              <a:rPr lang="en-US" altLang="zh-CN" dirty="0" err="1" smtClean="0">
                <a:solidFill>
                  <a:schemeClr val="accent1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TypeScript</a:t>
            </a:r>
            <a:r>
              <a:rPr lang="zh-CN" altLang="en-US" dirty="0" smtClean="0">
                <a:solidFill>
                  <a:schemeClr val="accent1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文件</a:t>
            </a:r>
            <a:r>
              <a:rPr lang="en-US" altLang="zh-CN" dirty="0" smtClean="0">
                <a:solidFill>
                  <a:schemeClr val="accent1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&gt;</a:t>
            </a:r>
          </a:p>
          <a:p>
            <a:pPr>
              <a:lnSpc>
                <a:spcPct val="150000"/>
              </a:lnSpc>
            </a:pPr>
            <a:r>
              <a:rPr lang="zh-CN" altLang="en-US" dirty="0">
                <a:solidFill>
                  <a:schemeClr val="accent1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使</a:t>
            </a:r>
            <a:r>
              <a:rPr lang="zh-CN" altLang="en-US" dirty="0" smtClean="0">
                <a:solidFill>
                  <a:schemeClr val="accent1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用在线</a:t>
            </a:r>
            <a:r>
              <a:rPr lang="en-US" altLang="zh-CN" dirty="0" smtClean="0">
                <a:solidFill>
                  <a:schemeClr val="accent1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Compiler</a:t>
            </a:r>
          </a:p>
          <a:p>
            <a:pPr lvl="1">
              <a:lnSpc>
                <a:spcPct val="150000"/>
              </a:lnSpc>
            </a:pPr>
            <a:r>
              <a:rPr lang="en-US" altLang="zh-CN" dirty="0">
                <a:solidFill>
                  <a:schemeClr val="accent1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http://www.typescriptlang.org/play/index.html</a:t>
            </a:r>
            <a:endParaRPr lang="en-US" altLang="zh-CN" dirty="0" smtClean="0">
              <a:solidFill>
                <a:schemeClr val="accent1">
                  <a:lumMod val="7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3110460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>
                <a:solidFill>
                  <a:schemeClr val="accent1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字符串新特性</a:t>
            </a:r>
            <a:endParaRPr lang="zh-CN" altLang="en-US" dirty="0">
              <a:solidFill>
                <a:schemeClr val="accent1">
                  <a:lumMod val="7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zh-CN" altLang="en-US" dirty="0" smtClean="0">
                <a:solidFill>
                  <a:schemeClr val="accent1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多行字符串</a:t>
            </a:r>
            <a:endParaRPr lang="en-US" altLang="zh-CN" dirty="0" smtClean="0">
              <a:solidFill>
                <a:schemeClr val="accent1">
                  <a:lumMod val="7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r>
              <a:rPr lang="zh-CN" altLang="en-US" dirty="0" smtClean="0">
                <a:solidFill>
                  <a:schemeClr val="accent1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字符串模板</a:t>
            </a:r>
            <a:endParaRPr lang="en-US" altLang="zh-CN" dirty="0" smtClean="0">
              <a:solidFill>
                <a:schemeClr val="accent1">
                  <a:lumMod val="7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1">
              <a:lnSpc>
                <a:spcPct val="150000"/>
              </a:lnSpc>
            </a:pPr>
            <a:r>
              <a:rPr lang="zh-CN" altLang="en-US" dirty="0" smtClean="0">
                <a:solidFill>
                  <a:schemeClr val="accent1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在多行表达式里插入变量或方法</a:t>
            </a:r>
            <a:endParaRPr lang="en-US" altLang="zh-CN" dirty="0" smtClean="0">
              <a:solidFill>
                <a:schemeClr val="accent1">
                  <a:lumMod val="7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r>
              <a:rPr lang="zh-CN" altLang="en-US" dirty="0">
                <a:solidFill>
                  <a:schemeClr val="accent1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自</a:t>
            </a:r>
            <a:r>
              <a:rPr lang="zh-CN" altLang="en-US" dirty="0" smtClean="0">
                <a:solidFill>
                  <a:schemeClr val="accent1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动拆分字符串</a:t>
            </a:r>
            <a:endParaRPr lang="en-US" altLang="zh-CN" dirty="0" smtClean="0">
              <a:solidFill>
                <a:schemeClr val="accent1">
                  <a:lumMod val="7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1">
              <a:lnSpc>
                <a:spcPct val="150000"/>
              </a:lnSpc>
            </a:pPr>
            <a:r>
              <a:rPr lang="zh-CN" altLang="en-US" dirty="0" smtClean="0">
                <a:solidFill>
                  <a:schemeClr val="accent1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当使用字</a:t>
            </a:r>
            <a:r>
              <a:rPr lang="zh-CN" altLang="en-US" dirty="0">
                <a:solidFill>
                  <a:schemeClr val="accent1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符</a:t>
            </a:r>
            <a:r>
              <a:rPr lang="zh-CN" altLang="en-US" dirty="0" smtClean="0">
                <a:solidFill>
                  <a:schemeClr val="accent1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串模板去调用方法，字符串表达式里的值会自动赋值给被调用方法的参数</a:t>
            </a:r>
            <a:endParaRPr lang="zh-CN" altLang="en-US" dirty="0">
              <a:solidFill>
                <a:schemeClr val="accent1">
                  <a:lumMod val="7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1626170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>
                <a:solidFill>
                  <a:schemeClr val="accent1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参数新特性</a:t>
            </a:r>
            <a:endParaRPr lang="zh-CN" altLang="en-US" dirty="0">
              <a:solidFill>
                <a:schemeClr val="accent1">
                  <a:lumMod val="7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zh-CN" altLang="en-US" dirty="0" smtClean="0">
                <a:solidFill>
                  <a:schemeClr val="accent1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指定参数类型</a:t>
            </a:r>
            <a:endParaRPr lang="en-US" altLang="zh-CN" dirty="0" smtClean="0">
              <a:solidFill>
                <a:schemeClr val="accent1">
                  <a:lumMod val="7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1">
              <a:lnSpc>
                <a:spcPct val="100000"/>
              </a:lnSpc>
            </a:pPr>
            <a:r>
              <a:rPr lang="zh-CN" altLang="en-US" dirty="0" smtClean="0">
                <a:solidFill>
                  <a:schemeClr val="accent1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在参数名称后面使用冒号来指定参数的类型</a:t>
            </a:r>
            <a:endParaRPr lang="en-US" altLang="zh-CN" dirty="0" smtClean="0">
              <a:solidFill>
                <a:schemeClr val="accent1">
                  <a:lumMod val="7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00000"/>
              </a:lnSpc>
            </a:pPr>
            <a:r>
              <a:rPr lang="zh-CN" altLang="en-US" dirty="0" smtClean="0">
                <a:solidFill>
                  <a:schemeClr val="accent1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默认参数</a:t>
            </a:r>
            <a:endParaRPr lang="en-US" altLang="zh-CN" dirty="0" smtClean="0">
              <a:solidFill>
                <a:schemeClr val="accent1">
                  <a:lumMod val="7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1">
              <a:lnSpc>
                <a:spcPct val="100000"/>
              </a:lnSpc>
            </a:pPr>
            <a:r>
              <a:rPr lang="zh-CN" altLang="en-US" dirty="0" smtClean="0">
                <a:solidFill>
                  <a:schemeClr val="accent1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在参数声明后面用等号来指定参数的默认值</a:t>
            </a:r>
            <a:endParaRPr lang="en-US" altLang="zh-CN" dirty="0" smtClean="0">
              <a:solidFill>
                <a:schemeClr val="accent1">
                  <a:lumMod val="7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1">
              <a:lnSpc>
                <a:spcPct val="100000"/>
              </a:lnSpc>
            </a:pPr>
            <a:r>
              <a:rPr lang="zh-CN" altLang="en-US" dirty="0" smtClean="0">
                <a:solidFill>
                  <a:schemeClr val="accent1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有默认值得参数要声明在最后面</a:t>
            </a:r>
            <a:endParaRPr lang="en-US" altLang="zh-CN" dirty="0">
              <a:solidFill>
                <a:schemeClr val="accent1">
                  <a:lumMod val="7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00000"/>
              </a:lnSpc>
            </a:pPr>
            <a:r>
              <a:rPr lang="zh-CN" altLang="en-US" dirty="0" smtClean="0">
                <a:solidFill>
                  <a:schemeClr val="accent1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可选参数</a:t>
            </a:r>
            <a:endParaRPr lang="en-US" altLang="zh-CN" dirty="0" smtClean="0">
              <a:solidFill>
                <a:schemeClr val="accent1">
                  <a:lumMod val="7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1">
              <a:lnSpc>
                <a:spcPct val="100000"/>
              </a:lnSpc>
            </a:pPr>
            <a:r>
              <a:rPr lang="zh-CN" altLang="en-US" dirty="0" smtClean="0">
                <a:solidFill>
                  <a:schemeClr val="accent1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在方法的参数声明后面用问好来标明此参数为可选参数</a:t>
            </a:r>
            <a:endParaRPr lang="en-US" altLang="zh-CN" dirty="0" smtClean="0">
              <a:solidFill>
                <a:schemeClr val="accent1">
                  <a:lumMod val="7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1">
              <a:lnSpc>
                <a:spcPct val="100000"/>
              </a:lnSpc>
            </a:pPr>
            <a:r>
              <a:rPr lang="zh-CN" altLang="en-US" dirty="0">
                <a:solidFill>
                  <a:schemeClr val="accent1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声</a:t>
            </a:r>
            <a:r>
              <a:rPr lang="zh-CN" altLang="en-US" dirty="0" smtClean="0">
                <a:solidFill>
                  <a:schemeClr val="accent1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明了可选参数，在方法里一定要去处理参数没有传的情况</a:t>
            </a:r>
            <a:endParaRPr lang="en-US" altLang="zh-CN" dirty="0" smtClean="0">
              <a:solidFill>
                <a:schemeClr val="accent1">
                  <a:lumMod val="7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1">
              <a:lnSpc>
                <a:spcPct val="100000"/>
              </a:lnSpc>
            </a:pPr>
            <a:r>
              <a:rPr lang="zh-CN" altLang="en-US" dirty="0">
                <a:solidFill>
                  <a:schemeClr val="accent1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可</a:t>
            </a:r>
            <a:r>
              <a:rPr lang="zh-CN" altLang="en-US" dirty="0" smtClean="0">
                <a:solidFill>
                  <a:schemeClr val="accent1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选参数也要放在所有必选参数的后面</a:t>
            </a:r>
            <a:endParaRPr lang="en-US" altLang="zh-CN" dirty="0" smtClean="0">
              <a:solidFill>
                <a:schemeClr val="accent1">
                  <a:lumMod val="7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0611898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>
                <a:solidFill>
                  <a:schemeClr val="accent1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函数新特性</a:t>
            </a:r>
            <a:endParaRPr lang="zh-CN" altLang="en-US" dirty="0">
              <a:solidFill>
                <a:schemeClr val="accent1">
                  <a:lumMod val="7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n-US" altLang="zh-CN" dirty="0">
                <a:solidFill>
                  <a:schemeClr val="accent1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Spread and Rest</a:t>
            </a:r>
            <a:r>
              <a:rPr lang="zh-CN" altLang="en-US" dirty="0" smtClean="0">
                <a:solidFill>
                  <a:schemeClr val="accent1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操作符</a:t>
            </a:r>
            <a:r>
              <a:rPr lang="en-US" altLang="zh-CN" dirty="0" smtClean="0">
                <a:solidFill>
                  <a:schemeClr val="accent1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(…</a:t>
            </a:r>
            <a:r>
              <a:rPr lang="en-US" altLang="zh-CN" dirty="0" err="1" smtClean="0">
                <a:solidFill>
                  <a:schemeClr val="accent1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args</a:t>
            </a:r>
            <a:r>
              <a:rPr lang="en-US" altLang="zh-CN" dirty="0" smtClean="0">
                <a:solidFill>
                  <a:schemeClr val="accent1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)</a:t>
            </a:r>
            <a:endParaRPr lang="en-US" altLang="zh-CN" dirty="0">
              <a:solidFill>
                <a:schemeClr val="accent1">
                  <a:lumMod val="7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1">
              <a:lnSpc>
                <a:spcPct val="150000"/>
              </a:lnSpc>
            </a:pPr>
            <a:r>
              <a:rPr lang="zh-CN" altLang="en-US" dirty="0">
                <a:solidFill>
                  <a:schemeClr val="accent1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扩展语法 </a:t>
            </a:r>
            <a:r>
              <a:rPr lang="en-US" altLang="zh-CN" dirty="0" smtClean="0">
                <a:solidFill>
                  <a:schemeClr val="accent1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– spread</a:t>
            </a:r>
            <a:r>
              <a:rPr lang="zh-CN" altLang="en-US" dirty="0" smtClean="0">
                <a:solidFill>
                  <a:schemeClr val="accent1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：可以用来代替数组的</a:t>
            </a:r>
            <a:r>
              <a:rPr lang="en-US" altLang="zh-CN" dirty="0" err="1" smtClean="0">
                <a:solidFill>
                  <a:schemeClr val="accent1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concat</a:t>
            </a:r>
            <a:r>
              <a:rPr lang="zh-CN" altLang="en-US" dirty="0" smtClean="0">
                <a:solidFill>
                  <a:schemeClr val="accent1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函数，进行数组合并</a:t>
            </a:r>
            <a:endParaRPr lang="en-US" altLang="zh-CN" dirty="0" smtClean="0">
              <a:solidFill>
                <a:schemeClr val="accent1">
                  <a:lumMod val="7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1">
              <a:lnSpc>
                <a:spcPct val="150000"/>
              </a:lnSpc>
            </a:pPr>
            <a:r>
              <a:rPr lang="zh-CN" altLang="en-US" dirty="0">
                <a:solidFill>
                  <a:schemeClr val="accent1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剩余参数 </a:t>
            </a:r>
            <a:r>
              <a:rPr lang="en-US" altLang="zh-CN" dirty="0" smtClean="0">
                <a:solidFill>
                  <a:schemeClr val="accent1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– rest</a:t>
            </a:r>
            <a:r>
              <a:rPr lang="zh-CN" altLang="en-US" dirty="0" smtClean="0">
                <a:solidFill>
                  <a:schemeClr val="accent1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：运行长度不确定的实参表示为一个数组或对象</a:t>
            </a:r>
            <a:endParaRPr lang="en-US" altLang="zh-CN" dirty="0" smtClean="0">
              <a:solidFill>
                <a:schemeClr val="accent1">
                  <a:lumMod val="7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r>
              <a:rPr lang="en-US" altLang="zh-CN" dirty="0" smtClean="0">
                <a:solidFill>
                  <a:schemeClr val="accent1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Generator</a:t>
            </a:r>
            <a:r>
              <a:rPr lang="zh-CN" altLang="en-US" dirty="0" smtClean="0">
                <a:solidFill>
                  <a:schemeClr val="accent1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函数</a:t>
            </a:r>
            <a:endParaRPr lang="en-US" altLang="zh-CN" dirty="0" smtClean="0">
              <a:solidFill>
                <a:schemeClr val="accent1">
                  <a:lumMod val="7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1">
              <a:lnSpc>
                <a:spcPct val="150000"/>
              </a:lnSpc>
            </a:pPr>
            <a:r>
              <a:rPr lang="zh-CN" altLang="en-US" dirty="0">
                <a:solidFill>
                  <a:schemeClr val="accent1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控</a:t>
            </a:r>
            <a:r>
              <a:rPr lang="zh-CN" altLang="en-US" dirty="0" smtClean="0">
                <a:solidFill>
                  <a:schemeClr val="accent1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制函数的执行过程，手动暂停和恢复代码的执行</a:t>
            </a:r>
            <a:endParaRPr lang="en-US" altLang="zh-CN" dirty="0" smtClean="0">
              <a:solidFill>
                <a:schemeClr val="accent1">
                  <a:lumMod val="7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r>
              <a:rPr lang="en-US" altLang="zh-CN" dirty="0" err="1" smtClean="0">
                <a:solidFill>
                  <a:schemeClr val="accent1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destructuring</a:t>
            </a:r>
            <a:r>
              <a:rPr lang="zh-CN" altLang="en-US" dirty="0" smtClean="0">
                <a:solidFill>
                  <a:schemeClr val="accent1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析构表达式</a:t>
            </a:r>
            <a:endParaRPr lang="en-US" altLang="zh-CN" dirty="0" smtClean="0">
              <a:solidFill>
                <a:schemeClr val="accent1">
                  <a:lumMod val="7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2"/>
            <a:endParaRPr lang="en-US" altLang="zh-CN" dirty="0">
              <a:solidFill>
                <a:schemeClr val="accent1">
                  <a:lumMod val="7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1"/>
            <a:endParaRPr lang="zh-CN" altLang="en-US" dirty="0">
              <a:solidFill>
                <a:schemeClr val="accent1">
                  <a:lumMod val="7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1454780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>
                <a:solidFill>
                  <a:schemeClr val="accent1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表达式和循环</a:t>
            </a:r>
            <a:endParaRPr lang="zh-CN" altLang="en-US" dirty="0">
              <a:solidFill>
                <a:schemeClr val="accent1">
                  <a:lumMod val="7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zh-CN" altLang="en-US" dirty="0" smtClean="0">
                <a:solidFill>
                  <a:schemeClr val="accent1">
                    <a:lumMod val="75000"/>
                  </a:schemeClr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箭头表达式</a:t>
            </a:r>
            <a:endParaRPr lang="en-US" altLang="zh-CN" dirty="0" smtClean="0">
              <a:solidFill>
                <a:schemeClr val="accent1">
                  <a:lumMod val="75000"/>
                </a:schemeClr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lvl="1">
              <a:lnSpc>
                <a:spcPct val="150000"/>
              </a:lnSpc>
            </a:pPr>
            <a:r>
              <a:rPr lang="zh-CN" altLang="en-US" dirty="0">
                <a:solidFill>
                  <a:schemeClr val="accent1">
                    <a:lumMod val="75000"/>
                  </a:schemeClr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用</a:t>
            </a:r>
            <a:r>
              <a:rPr lang="zh-CN" altLang="en-US" dirty="0" smtClean="0">
                <a:solidFill>
                  <a:schemeClr val="accent1">
                    <a:lumMod val="75000"/>
                  </a:schemeClr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来声明匿名函数，消除传统匿名函数的</a:t>
            </a:r>
            <a:r>
              <a:rPr lang="en-US" altLang="zh-CN" dirty="0" smtClean="0">
                <a:solidFill>
                  <a:schemeClr val="accent1">
                    <a:lumMod val="75000"/>
                  </a:schemeClr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this</a:t>
            </a:r>
            <a:r>
              <a:rPr lang="zh-CN" altLang="en-US" dirty="0" smtClean="0">
                <a:solidFill>
                  <a:schemeClr val="accent1">
                    <a:lumMod val="75000"/>
                  </a:schemeClr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指针问题</a:t>
            </a:r>
            <a:endParaRPr lang="en-US" altLang="zh-CN" dirty="0" smtClean="0">
              <a:solidFill>
                <a:schemeClr val="accent1">
                  <a:lumMod val="75000"/>
                </a:schemeClr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>
              <a:lnSpc>
                <a:spcPct val="150000"/>
              </a:lnSpc>
            </a:pPr>
            <a:r>
              <a:rPr lang="en-US" altLang="zh-CN" dirty="0">
                <a:solidFill>
                  <a:schemeClr val="accent1">
                    <a:lumMod val="75000"/>
                  </a:schemeClr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f</a:t>
            </a:r>
            <a:r>
              <a:rPr lang="en-US" altLang="zh-CN" dirty="0" smtClean="0">
                <a:solidFill>
                  <a:schemeClr val="accent1">
                    <a:lumMod val="75000"/>
                  </a:schemeClr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or of </a:t>
            </a:r>
            <a:r>
              <a:rPr lang="zh-CN" altLang="en-US" dirty="0" smtClean="0">
                <a:solidFill>
                  <a:schemeClr val="accent1">
                    <a:lumMod val="75000"/>
                  </a:schemeClr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语法</a:t>
            </a:r>
            <a:endParaRPr lang="en-US" altLang="zh-CN" dirty="0" smtClean="0">
              <a:solidFill>
                <a:schemeClr val="accent1">
                  <a:lumMod val="75000"/>
                </a:schemeClr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lvl="1">
              <a:lnSpc>
                <a:spcPct val="150000"/>
              </a:lnSpc>
            </a:pPr>
            <a:r>
              <a:rPr lang="zh-CN" altLang="en-US" dirty="0" smtClean="0">
                <a:solidFill>
                  <a:schemeClr val="accent1">
                    <a:lumMod val="75000"/>
                  </a:schemeClr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与传统</a:t>
            </a:r>
            <a:r>
              <a:rPr lang="en-US" altLang="zh-CN" dirty="0" smtClean="0">
                <a:solidFill>
                  <a:schemeClr val="accent1">
                    <a:lumMod val="75000"/>
                  </a:schemeClr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for in </a:t>
            </a:r>
            <a:r>
              <a:rPr lang="zh-CN" altLang="en-US" dirty="0" smtClean="0">
                <a:solidFill>
                  <a:schemeClr val="accent1">
                    <a:lumMod val="75000"/>
                  </a:schemeClr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和 </a:t>
            </a:r>
            <a:r>
              <a:rPr lang="en-US" altLang="zh-CN" dirty="0" err="1" smtClean="0">
                <a:solidFill>
                  <a:schemeClr val="accent1">
                    <a:lumMod val="75000"/>
                  </a:schemeClr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forEach</a:t>
            </a:r>
            <a:r>
              <a:rPr lang="zh-CN" altLang="en-US" dirty="0" smtClean="0">
                <a:solidFill>
                  <a:schemeClr val="accent1">
                    <a:lumMod val="75000"/>
                  </a:schemeClr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的区别</a:t>
            </a:r>
            <a:endParaRPr lang="en-US" altLang="zh-CN" dirty="0" smtClean="0">
              <a:solidFill>
                <a:schemeClr val="accent1">
                  <a:lumMod val="75000"/>
                </a:schemeClr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lvl="2">
              <a:lnSpc>
                <a:spcPct val="150000"/>
              </a:lnSpc>
            </a:pPr>
            <a:r>
              <a:rPr lang="en-US" altLang="zh-CN" dirty="0" err="1" smtClean="0">
                <a:solidFill>
                  <a:schemeClr val="accent1">
                    <a:lumMod val="75000"/>
                  </a:schemeClr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forEach</a:t>
            </a:r>
            <a:r>
              <a:rPr lang="zh-CN" altLang="en-US" dirty="0" smtClean="0">
                <a:solidFill>
                  <a:schemeClr val="accent1">
                    <a:lumMod val="75000"/>
                  </a:schemeClr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循环值，不支持</a:t>
            </a:r>
            <a:r>
              <a:rPr lang="en-US" altLang="zh-CN" dirty="0" smtClean="0">
                <a:solidFill>
                  <a:schemeClr val="accent1">
                    <a:lumMod val="75000"/>
                  </a:schemeClr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break</a:t>
            </a:r>
          </a:p>
          <a:p>
            <a:pPr lvl="2">
              <a:lnSpc>
                <a:spcPct val="150000"/>
              </a:lnSpc>
            </a:pPr>
            <a:r>
              <a:rPr lang="en-US" altLang="zh-CN" dirty="0">
                <a:solidFill>
                  <a:schemeClr val="accent1">
                    <a:lumMod val="75000"/>
                  </a:schemeClr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f</a:t>
            </a:r>
            <a:r>
              <a:rPr lang="en-US" altLang="zh-CN" dirty="0" smtClean="0">
                <a:solidFill>
                  <a:schemeClr val="accent1">
                    <a:lumMod val="75000"/>
                  </a:schemeClr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or in </a:t>
            </a:r>
            <a:r>
              <a:rPr lang="zh-CN" altLang="en-US" dirty="0" smtClean="0">
                <a:solidFill>
                  <a:schemeClr val="accent1">
                    <a:lumMod val="75000"/>
                  </a:schemeClr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循环的是</a:t>
            </a:r>
            <a:r>
              <a:rPr lang="en-US" altLang="zh-CN" dirty="0" smtClean="0">
                <a:solidFill>
                  <a:schemeClr val="accent1">
                    <a:lumMod val="75000"/>
                  </a:schemeClr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key-value</a:t>
            </a:r>
            <a:r>
              <a:rPr lang="zh-CN" altLang="en-US" dirty="0" smtClean="0">
                <a:solidFill>
                  <a:schemeClr val="accent1">
                    <a:lumMod val="75000"/>
                  </a:schemeClr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，不忽略数组的属性</a:t>
            </a:r>
            <a:endParaRPr lang="en-US" altLang="zh-CN" dirty="0" smtClean="0">
              <a:solidFill>
                <a:schemeClr val="accent1">
                  <a:lumMod val="75000"/>
                </a:schemeClr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lvl="2">
              <a:lnSpc>
                <a:spcPct val="150000"/>
              </a:lnSpc>
            </a:pPr>
            <a:r>
              <a:rPr lang="en-US" altLang="zh-CN" dirty="0">
                <a:solidFill>
                  <a:schemeClr val="accent1">
                    <a:lumMod val="75000"/>
                  </a:schemeClr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f</a:t>
            </a:r>
            <a:r>
              <a:rPr lang="en-US" altLang="zh-CN" dirty="0" smtClean="0">
                <a:solidFill>
                  <a:schemeClr val="accent1">
                    <a:lumMod val="75000"/>
                  </a:schemeClr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or on </a:t>
            </a:r>
            <a:r>
              <a:rPr lang="zh-CN" altLang="en-US" dirty="0" smtClean="0">
                <a:solidFill>
                  <a:schemeClr val="accent1">
                    <a:lumMod val="75000"/>
                  </a:schemeClr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循环值，忽略数组的属性值，支持</a:t>
            </a:r>
            <a:r>
              <a:rPr lang="en-US" altLang="zh-CN" dirty="0" smtClean="0">
                <a:solidFill>
                  <a:schemeClr val="accent1">
                    <a:lumMod val="75000"/>
                  </a:schemeClr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break</a:t>
            </a:r>
            <a:endParaRPr lang="zh-CN" altLang="en-US" dirty="0">
              <a:solidFill>
                <a:schemeClr val="accent1">
                  <a:lumMod val="75000"/>
                </a:schemeClr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7170828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102</TotalTime>
  <Words>709</Words>
  <Application>Microsoft Office PowerPoint</Application>
  <PresentationFormat>Widescreen</PresentationFormat>
  <Paragraphs>69</Paragraphs>
  <Slides>12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9" baseType="lpstr">
      <vt:lpstr>Microsoft YaHei</vt:lpstr>
      <vt:lpstr>Microsoft YaHei</vt:lpstr>
      <vt:lpstr>宋体</vt:lpstr>
      <vt:lpstr>Arial</vt:lpstr>
      <vt:lpstr>Calibri</vt:lpstr>
      <vt:lpstr>Calibri Light</vt:lpstr>
      <vt:lpstr>Office 主题</vt:lpstr>
      <vt:lpstr>TypeScript入门</vt:lpstr>
      <vt:lpstr>课程介绍</vt:lpstr>
      <vt:lpstr>前置知识</vt:lpstr>
      <vt:lpstr>TypeScript的优势</vt:lpstr>
      <vt:lpstr>搭建TypeScript开发环境</vt:lpstr>
      <vt:lpstr>字符串新特性</vt:lpstr>
      <vt:lpstr>参数新特性</vt:lpstr>
      <vt:lpstr>函数新特性</vt:lpstr>
      <vt:lpstr>表达式和循环</vt:lpstr>
      <vt:lpstr>面向对象特性</vt:lpstr>
      <vt:lpstr>课程总结</vt:lpstr>
      <vt:lpstr>Thanks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TypeScript入门</dc:title>
  <dc:creator>张 甫林</dc:creator>
  <cp:lastModifiedBy>Zhang, Fulin</cp:lastModifiedBy>
  <cp:revision>27</cp:revision>
  <dcterms:created xsi:type="dcterms:W3CDTF">2018-07-08T16:12:02Z</dcterms:created>
  <dcterms:modified xsi:type="dcterms:W3CDTF">2018-07-09T01:25:30Z</dcterms:modified>
</cp:coreProperties>
</file>