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01" r:id="rId1"/>
  </p:sldMasterIdLst>
  <p:notesMasterIdLst>
    <p:notesMasterId r:id="rId39"/>
  </p:notesMasterIdLst>
  <p:sldIdLst>
    <p:sldId id="256" r:id="rId2"/>
    <p:sldId id="295" r:id="rId3"/>
    <p:sldId id="300" r:id="rId4"/>
    <p:sldId id="324" r:id="rId5"/>
    <p:sldId id="327" r:id="rId6"/>
    <p:sldId id="329" r:id="rId7"/>
    <p:sldId id="335" r:id="rId8"/>
    <p:sldId id="334" r:id="rId9"/>
    <p:sldId id="333" r:id="rId10"/>
    <p:sldId id="345" r:id="rId11"/>
    <p:sldId id="346" r:id="rId12"/>
    <p:sldId id="336" r:id="rId13"/>
    <p:sldId id="358" r:id="rId14"/>
    <p:sldId id="338" r:id="rId15"/>
    <p:sldId id="337" r:id="rId16"/>
    <p:sldId id="339" r:id="rId17"/>
    <p:sldId id="340" r:id="rId18"/>
    <p:sldId id="341" r:id="rId19"/>
    <p:sldId id="342" r:id="rId20"/>
    <p:sldId id="343" r:id="rId21"/>
    <p:sldId id="344" r:id="rId22"/>
    <p:sldId id="347" r:id="rId23"/>
    <p:sldId id="348" r:id="rId24"/>
    <p:sldId id="325" r:id="rId25"/>
    <p:sldId id="332" r:id="rId26"/>
    <p:sldId id="349" r:id="rId27"/>
    <p:sldId id="357" r:id="rId28"/>
    <p:sldId id="351" r:id="rId29"/>
    <p:sldId id="350" r:id="rId30"/>
    <p:sldId id="330" r:id="rId31"/>
    <p:sldId id="331" r:id="rId32"/>
    <p:sldId id="352" r:id="rId33"/>
    <p:sldId id="323" r:id="rId34"/>
    <p:sldId id="353" r:id="rId35"/>
    <p:sldId id="354" r:id="rId36"/>
    <p:sldId id="355" r:id="rId37"/>
    <p:sldId id="356" r:id="rId38"/>
  </p:sldIdLst>
  <p:sldSz cx="12192000" cy="6858000"/>
  <p:notesSz cx="7772400" cy="10058400"/>
  <p:defaultTextStyle>
    <a:defPPr>
      <a:defRPr lang="en-GB"/>
    </a:defPPr>
    <a:lvl1pPr algn="l" defTabSz="457008" rtl="0" fontAlgn="base" hangingPunct="0">
      <a:lnSpc>
        <a:spcPct val="35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1pPr>
    <a:lvl2pPr marL="409403" indent="-199941" algn="l" defTabSz="457008" rtl="0" fontAlgn="base" hangingPunct="0">
      <a:lnSpc>
        <a:spcPct val="35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2pPr>
    <a:lvl3pPr marL="625212" indent="-195181" algn="l" defTabSz="457008" rtl="0" fontAlgn="base" hangingPunct="0">
      <a:lnSpc>
        <a:spcPct val="35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3pPr>
    <a:lvl4pPr marL="841022" indent="-209462" algn="l" defTabSz="457008" rtl="0" fontAlgn="base" hangingPunct="0">
      <a:lnSpc>
        <a:spcPct val="35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4pPr>
    <a:lvl5pPr marL="1056830" indent="-196767" algn="l" defTabSz="457008" rtl="0" fontAlgn="base" hangingPunct="0">
      <a:lnSpc>
        <a:spcPct val="35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5pPr>
    <a:lvl6pPr marL="2285039" algn="l" defTabSz="457008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6pPr>
    <a:lvl7pPr marL="2742045" algn="l" defTabSz="457008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7pPr>
    <a:lvl8pPr marL="3199055" algn="l" defTabSz="457008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8pPr>
    <a:lvl9pPr marL="3656060" algn="l" defTabSz="457008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9" userDrawn="1">
          <p15:clr>
            <a:srgbClr val="A4A3A4"/>
          </p15:clr>
        </p15:guide>
        <p15:guide id="2" pos="34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45" autoAdjust="0"/>
    <p:restoredTop sz="94539" autoAdjust="0"/>
  </p:normalViewPr>
  <p:slideViewPr>
    <p:cSldViewPr>
      <p:cViewPr varScale="1">
        <p:scale>
          <a:sx n="123" d="100"/>
          <a:sy n="123" d="100"/>
        </p:scale>
        <p:origin x="200" y="680"/>
      </p:cViewPr>
      <p:guideLst>
        <p:guide orient="horz" pos="1959"/>
        <p:guide pos="3485"/>
      </p:guideLst>
    </p:cSldViewPr>
  </p:slideViewPr>
  <p:outlineViewPr>
    <p:cViewPr varScale="1">
      <p:scale>
        <a:sx n="170" d="200"/>
        <a:sy n="170" d="200"/>
      </p:scale>
      <p:origin x="0" y="9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42925" y="763588"/>
            <a:ext cx="6662738" cy="37480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4425" cy="45021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9625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9625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9625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9625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F9F91503-FC6F-4249-932E-536F994CFC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20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0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637" indent="-285630" algn="l" defTabSz="45700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517" indent="-228503" algn="l" defTabSz="45700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599526" indent="-228503" algn="l" defTabSz="45700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6533" indent="-228503" algn="l" defTabSz="45700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039" algn="l" defTabSz="4570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5" algn="l" defTabSz="4570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55" algn="l" defTabSz="4570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60" algn="l" defTabSz="4570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4252DF-BCF1-BE4F-99A4-EDAA220967AA}" type="slidenum">
              <a:rPr lang="en-GB"/>
              <a:pPr/>
              <a:t>1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6013" cy="45037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3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8" cap="all" spc="199" baseline="0">
                <a:solidFill>
                  <a:schemeClr val="tx2"/>
                </a:solidFill>
                <a:latin typeface="+mj-lt"/>
              </a:defRPr>
            </a:lvl1pPr>
            <a:lvl2pPr marL="456836" indent="0" algn="ctr">
              <a:buNone/>
              <a:defRPr sz="2398"/>
            </a:lvl2pPr>
            <a:lvl3pPr marL="913671" indent="0" algn="ctr">
              <a:buNone/>
              <a:defRPr sz="2398"/>
            </a:lvl3pPr>
            <a:lvl4pPr marL="1370507" indent="0" algn="ctr">
              <a:buNone/>
              <a:defRPr sz="1999"/>
            </a:lvl4pPr>
            <a:lvl5pPr marL="1827343" indent="0" algn="ctr">
              <a:buNone/>
              <a:defRPr sz="1999"/>
            </a:lvl5pPr>
            <a:lvl6pPr marL="2284178" indent="0" algn="ctr">
              <a:buNone/>
              <a:defRPr sz="1999"/>
            </a:lvl6pPr>
            <a:lvl7pPr marL="2741013" indent="0" algn="ctr">
              <a:buNone/>
              <a:defRPr sz="1999"/>
            </a:lvl7pPr>
            <a:lvl8pPr marL="3197849" indent="0" algn="ctr">
              <a:buNone/>
              <a:defRPr sz="1999"/>
            </a:lvl8pPr>
            <a:lvl9pPr marL="3654684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5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5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5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1" y="27464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100726" tIns="100726" rIns="100726" bIns="100726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10972800" cy="4967574"/>
          </a:xfrm>
          <a:prstGeom prst="rect">
            <a:avLst/>
          </a:prstGeom>
          <a:noFill/>
          <a:ln>
            <a:noFill/>
          </a:ln>
        </p:spPr>
        <p:txBody>
          <a:bodyPr lIns="100726" tIns="100726" rIns="100726" bIns="100726" anchor="t" anchorCtr="0"/>
          <a:lstStyle>
            <a:lvl1pPr rtl="0">
              <a:defRPr/>
            </a:lvl1pPr>
            <a:lvl2pPr marL="742248" indent="-285480" rtl="0">
              <a:defRPr/>
            </a:lvl2pPr>
            <a:lvl3pPr marL="1141921" indent="-228385" rtl="0">
              <a:defRPr/>
            </a:lvl3pPr>
            <a:lvl4pPr marL="1598687" indent="-228385" rtl="0">
              <a:defRPr/>
            </a:lvl4pPr>
            <a:lvl5pPr rtl="0">
              <a:defRPr sz="1814"/>
            </a:lvl5pPr>
            <a:lvl6pPr rtl="0">
              <a:defRPr sz="1814"/>
            </a:lvl6pPr>
            <a:lvl7pPr rtl="0">
              <a:defRPr sz="1814"/>
            </a:lvl7pPr>
            <a:lvl8pPr rtl="0">
              <a:defRPr sz="1814"/>
            </a:lvl8pPr>
            <a:lvl9pPr rtl="0">
              <a:defRPr sz="181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72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4453129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8" cap="all" spc="199" baseline="0">
                <a:solidFill>
                  <a:schemeClr val="tx2"/>
                </a:solidFill>
                <a:latin typeface="+mj-lt"/>
              </a:defRPr>
            </a:lvl1pPr>
            <a:lvl2pPr marL="45683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6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050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734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417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101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849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468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5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1" y="286605"/>
            <a:ext cx="10058400" cy="79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1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1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1" y="286605"/>
            <a:ext cx="10058400" cy="723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1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6836" indent="0">
              <a:buNone/>
              <a:defRPr sz="1999" b="1"/>
            </a:lvl2pPr>
            <a:lvl3pPr marL="913671" indent="0">
              <a:buNone/>
              <a:defRPr sz="1798" b="1"/>
            </a:lvl3pPr>
            <a:lvl4pPr marL="1370507" indent="0">
              <a:buNone/>
              <a:defRPr sz="1599" b="1"/>
            </a:lvl4pPr>
            <a:lvl5pPr marL="1827343" indent="0">
              <a:buNone/>
              <a:defRPr sz="1599" b="1"/>
            </a:lvl5pPr>
            <a:lvl6pPr marL="2284178" indent="0">
              <a:buNone/>
              <a:defRPr sz="1599" b="1"/>
            </a:lvl6pPr>
            <a:lvl7pPr marL="2741013" indent="0">
              <a:buNone/>
              <a:defRPr sz="1599" b="1"/>
            </a:lvl7pPr>
            <a:lvl8pPr marL="3197849" indent="0">
              <a:buNone/>
              <a:defRPr sz="1599" b="1"/>
            </a:lvl8pPr>
            <a:lvl9pPr marL="3654684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1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1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6836" indent="0">
              <a:buNone/>
              <a:defRPr sz="1999" b="1"/>
            </a:lvl2pPr>
            <a:lvl3pPr marL="913671" indent="0">
              <a:buNone/>
              <a:defRPr sz="1798" b="1"/>
            </a:lvl3pPr>
            <a:lvl4pPr marL="1370507" indent="0">
              <a:buNone/>
              <a:defRPr sz="1599" b="1"/>
            </a:lvl4pPr>
            <a:lvl5pPr marL="1827343" indent="0">
              <a:buNone/>
              <a:defRPr sz="1599" b="1"/>
            </a:lvl5pPr>
            <a:lvl6pPr marL="2284178" indent="0">
              <a:buNone/>
              <a:defRPr sz="1599" b="1"/>
            </a:lvl6pPr>
            <a:lvl7pPr marL="2741013" indent="0">
              <a:buNone/>
              <a:defRPr sz="1599" b="1"/>
            </a:lvl7pPr>
            <a:lvl8pPr marL="3197849" indent="0">
              <a:buNone/>
              <a:defRPr sz="1599" b="1"/>
            </a:lvl8pPr>
            <a:lvl9pPr marL="3654684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1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597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99">
                <a:solidFill>
                  <a:srgbClr val="FFFFFF"/>
                </a:solidFill>
              </a:defRPr>
            </a:lvl1pPr>
            <a:lvl2pPr marL="456836" indent="0">
              <a:buNone/>
              <a:defRPr sz="1199"/>
            </a:lvl2pPr>
            <a:lvl3pPr marL="913671" indent="0">
              <a:buNone/>
              <a:defRPr sz="999"/>
            </a:lvl3pPr>
            <a:lvl4pPr marL="1370507" indent="0">
              <a:buNone/>
              <a:defRPr sz="900"/>
            </a:lvl4pPr>
            <a:lvl5pPr marL="1827343" indent="0">
              <a:buNone/>
              <a:defRPr sz="900"/>
            </a:lvl5pPr>
            <a:lvl6pPr marL="2284178" indent="0">
              <a:buNone/>
              <a:defRPr sz="900"/>
            </a:lvl6pPr>
            <a:lvl7pPr marL="2741013" indent="0">
              <a:buNone/>
              <a:defRPr sz="900"/>
            </a:lvl7pPr>
            <a:lvl8pPr marL="3197849" indent="0">
              <a:buNone/>
              <a:defRPr sz="900"/>
            </a:lvl8pPr>
            <a:lvl9pPr marL="36546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6BFECD78-3C8E-49F2-8FAB-59489D168AB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1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6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597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1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7"/>
            </a:lvl1pPr>
            <a:lvl2pPr marL="456836" indent="0">
              <a:buNone/>
              <a:defRPr sz="2797"/>
            </a:lvl2pPr>
            <a:lvl3pPr marL="913671" indent="0">
              <a:buNone/>
              <a:defRPr sz="2398"/>
            </a:lvl3pPr>
            <a:lvl4pPr marL="1370507" indent="0">
              <a:buNone/>
              <a:defRPr sz="1999"/>
            </a:lvl4pPr>
            <a:lvl5pPr marL="1827343" indent="0">
              <a:buNone/>
              <a:defRPr sz="1999"/>
            </a:lvl5pPr>
            <a:lvl6pPr marL="2284178" indent="0">
              <a:buNone/>
              <a:defRPr sz="1999"/>
            </a:lvl6pPr>
            <a:lvl7pPr marL="2741013" indent="0">
              <a:buNone/>
              <a:defRPr sz="1999"/>
            </a:lvl7pPr>
            <a:lvl8pPr marL="3197849" indent="0">
              <a:buNone/>
              <a:defRPr sz="1999"/>
            </a:lvl8pPr>
            <a:lvl9pPr marL="3654684" indent="0">
              <a:buNone/>
              <a:defRPr sz="1999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5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99"/>
              </a:spcAft>
              <a:buNone/>
              <a:defRPr sz="1499">
                <a:solidFill>
                  <a:srgbClr val="FFFFFF"/>
                </a:solidFill>
              </a:defRPr>
            </a:lvl1pPr>
            <a:lvl2pPr marL="456836" indent="0">
              <a:buNone/>
              <a:defRPr sz="1199"/>
            </a:lvl2pPr>
            <a:lvl3pPr marL="913671" indent="0">
              <a:buNone/>
              <a:defRPr sz="999"/>
            </a:lvl3pPr>
            <a:lvl4pPr marL="1370507" indent="0">
              <a:buNone/>
              <a:defRPr sz="900"/>
            </a:lvl4pPr>
            <a:lvl5pPr marL="1827343" indent="0">
              <a:buNone/>
              <a:defRPr sz="900"/>
            </a:lvl5pPr>
            <a:lvl6pPr marL="2284178" indent="0">
              <a:buNone/>
              <a:defRPr sz="900"/>
            </a:lvl6pPr>
            <a:lvl7pPr marL="2741013" indent="0">
              <a:buNone/>
              <a:defRPr sz="900"/>
            </a:lvl7pPr>
            <a:lvl8pPr marL="3197849" indent="0">
              <a:buNone/>
              <a:defRPr sz="900"/>
            </a:lvl8pPr>
            <a:lvl9pPr marL="36546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1" y="286605"/>
            <a:ext cx="10058400" cy="654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146145"/>
            <a:ext cx="10058401" cy="47229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7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79" y="107966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</p:sldLayoutIdLst>
  <p:txStyles>
    <p:titleStyle>
      <a:lvl1pPr algn="l" defTabSz="913671" rtl="0" eaLnBrk="1" latinLnBrk="0" hangingPunct="1">
        <a:lnSpc>
          <a:spcPct val="85000"/>
        </a:lnSpc>
        <a:spcBef>
          <a:spcPct val="0"/>
        </a:spcBef>
        <a:buNone/>
        <a:defRPr sz="4796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367" indent="-91367" algn="l" defTabSz="913671" rtl="0" eaLnBrk="1" latinLnBrk="0" hangingPunct="1">
        <a:lnSpc>
          <a:spcPct val="90000"/>
        </a:lnSpc>
        <a:spcBef>
          <a:spcPts val="1199"/>
        </a:spcBef>
        <a:spcAft>
          <a:spcPts val="199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741" indent="-182734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476" indent="-182734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210" indent="-182734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1945" indent="-182734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123" indent="-228417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8964" indent="-228417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8804" indent="-228417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8645" indent="-228417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836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7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3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8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3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9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4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rstudio.com/resources/cheatsheet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7000"/>
              </a:lnSpc>
              <a:buClr>
                <a:srgbClr val="000000"/>
              </a:buClr>
              <a:tabLst>
                <a:tab pos="0" algn="l"/>
                <a:tab pos="414415" algn="l"/>
                <a:tab pos="828829" algn="l"/>
                <a:tab pos="1243244" algn="l"/>
                <a:tab pos="1657659" algn="l"/>
                <a:tab pos="2072073" algn="l"/>
                <a:tab pos="2486486" algn="l"/>
                <a:tab pos="2900903" algn="l"/>
                <a:tab pos="3315315" algn="l"/>
                <a:tab pos="3729732" algn="l"/>
                <a:tab pos="4144145" algn="l"/>
                <a:tab pos="4558559" algn="l"/>
                <a:tab pos="4972975" algn="l"/>
                <a:tab pos="5387389" algn="l"/>
                <a:tab pos="5801805" algn="l"/>
                <a:tab pos="6216218" algn="l"/>
                <a:tab pos="6630634" algn="l"/>
                <a:tab pos="7045047" algn="l"/>
                <a:tab pos="7459461" algn="l"/>
                <a:tab pos="7873876" algn="l"/>
                <a:tab pos="8288291" algn="l"/>
              </a:tabLst>
            </a:pPr>
            <a:r>
              <a:rPr lang="en-GB" sz="2902" dirty="0"/>
              <a:t>Spatial environmental data analysis with R</a:t>
            </a:r>
            <a:br>
              <a:rPr lang="en-GB" sz="2902" dirty="0"/>
            </a:br>
            <a:r>
              <a:rPr lang="en-GB" sz="2902" dirty="0"/>
              <a:t>GEO 503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AC8A4C35-0BBE-DA4B-9567-56F02DCB13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2" b="1249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11910" y="1010562"/>
            <a:ext cx="8496204" cy="338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3959" y="5847438"/>
            <a:ext cx="3803157" cy="334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4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More with </a:t>
            </a:r>
            <a:r>
              <a:rPr lang="en-US" sz="3264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dplyr</a:t>
            </a:r>
            <a:r>
              <a:rPr lang="en-US" sz="3264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later</a:t>
            </a:r>
          </a:p>
        </p:txBody>
      </p:sp>
    </p:spTree>
    <p:extLst>
      <p:ext uri="{BB962C8B-B14F-4D97-AF65-F5344CB8AC3E}">
        <p14:creationId xmlns:p14="http://schemas.microsoft.com/office/powerpoint/2010/main" val="158264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EEFEE"/>
              </a:clrFrom>
              <a:clrTo>
                <a:srgbClr val="EEEF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7599" y="0"/>
            <a:ext cx="4033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5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with Matrixes (matrices)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48080" y="1286955"/>
            <a:ext cx="8735169" cy="44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3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Basic indexing operators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1910" y="1146145"/>
            <a:ext cx="8568181" cy="5254079"/>
          </a:xfrm>
        </p:spPr>
        <p:txBody>
          <a:bodyPr>
            <a:normAutofit lnSpcReduction="10000"/>
          </a:bodyPr>
          <a:lstStyle/>
          <a:p>
            <a:r>
              <a:rPr lang="pt-BR" sz="2358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sz="2358" b="1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pt-BR" sz="2358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pt-BR" sz="2358" b="1" dirty="0">
                <a:latin typeface="Courier New" charset="0"/>
                <a:ea typeface="Courier New" charset="0"/>
                <a:cs typeface="Courier New" charset="0"/>
              </a:rPr>
              <a:t>]  </a:t>
            </a:r>
            <a:r>
              <a:rPr lang="pt-BR" sz="2358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sz="2358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pt-BR" sz="2358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pt-BR" sz="2358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pt-BR" sz="2358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j</a:t>
            </a:r>
            <a:r>
              <a:rPr lang="pt-BR" sz="2358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] </a:t>
            </a:r>
            <a:r>
              <a:rPr lang="pt-BR" sz="2358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sz="2358" b="1" dirty="0">
                <a:latin typeface="Courier New" charset="0"/>
                <a:ea typeface="Courier New" charset="0"/>
                <a:cs typeface="Courier New" charset="0"/>
              </a:rPr>
              <a:t>[[</a:t>
            </a:r>
            <a:r>
              <a:rPr lang="pt-BR" sz="2358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pt-BR" sz="2358" b="1" dirty="0">
                <a:latin typeface="Courier New" charset="0"/>
                <a:ea typeface="Courier New" charset="0"/>
                <a:cs typeface="Courier New" charset="0"/>
              </a:rPr>
              <a:t>]] </a:t>
            </a:r>
            <a:r>
              <a:rPr lang="pt-BR" sz="2358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sz="2358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[[</a:t>
            </a:r>
            <a:r>
              <a:rPr lang="pt-BR" sz="2358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pt-BR" sz="2358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pt-BR" sz="2358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j</a:t>
            </a:r>
            <a:r>
              <a:rPr lang="pt-BR" sz="2358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]]</a:t>
            </a:r>
            <a:r>
              <a:rPr lang="pt-BR" sz="2358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358" b="1" dirty="0" err="1">
                <a:latin typeface="Courier New" charset="0"/>
                <a:ea typeface="Courier New" charset="0"/>
                <a:cs typeface="Courier New" charset="0"/>
              </a:rPr>
              <a:t>x$a</a:t>
            </a:r>
            <a:r>
              <a:rPr lang="en-US" sz="2358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358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x$"a</a:t>
            </a:r>
            <a:r>
              <a:rPr lang="en-US" sz="2358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3174" b="1" dirty="0">
              <a:solidFill>
                <a:schemeClr val="accent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Vectors and matrices: use [ rarely used</a:t>
            </a:r>
          </a:p>
          <a:p>
            <a:pPr lvl="1"/>
            <a:r>
              <a:rPr lang="en-US" dirty="0"/>
              <a:t>[[drops any names or </a:t>
            </a:r>
            <a:r>
              <a:rPr lang="en-US" dirty="0" err="1"/>
              <a:t>dimnames</a:t>
            </a:r>
            <a:r>
              <a:rPr lang="en-US" dirty="0"/>
              <a:t> attribute &amp; partial matching is used </a:t>
            </a:r>
          </a:p>
          <a:p>
            <a:r>
              <a:rPr lang="en-US" dirty="0"/>
              <a:t>Multi-dimensional structures with a single index: x[[</a:t>
            </a:r>
            <a:r>
              <a:rPr lang="en-US" dirty="0" err="1"/>
              <a:t>i</a:t>
            </a:r>
            <a:r>
              <a:rPr lang="en-US" dirty="0"/>
              <a:t>]] or x[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return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sequential element of x</a:t>
            </a:r>
          </a:p>
          <a:p>
            <a:r>
              <a:rPr lang="en-US" dirty="0"/>
              <a:t>Lists: </a:t>
            </a:r>
          </a:p>
          <a:p>
            <a:pPr lvl="1"/>
            <a:r>
              <a:rPr lang="en-US" dirty="0"/>
              <a:t>[[  select single element</a:t>
            </a:r>
          </a:p>
          <a:p>
            <a:pPr lvl="1"/>
            <a:r>
              <a:rPr lang="en-US" dirty="0"/>
              <a:t>[ returns a list of selected elements.</a:t>
            </a:r>
          </a:p>
          <a:p>
            <a:r>
              <a:rPr lang="en-US" dirty="0"/>
              <a:t>[[ </a:t>
            </a:r>
          </a:p>
          <a:p>
            <a:pPr lvl="1"/>
            <a:r>
              <a:rPr lang="en-US" dirty="0"/>
              <a:t>allows only a single element to be selected using integer or character indices, </a:t>
            </a:r>
          </a:p>
          <a:p>
            <a:r>
              <a:rPr lang="en-US" dirty="0"/>
              <a:t>[ </a:t>
            </a:r>
          </a:p>
          <a:p>
            <a:pPr lvl="1"/>
            <a:r>
              <a:rPr lang="en-US" dirty="0"/>
              <a:t>allows indexing by vectors. </a:t>
            </a:r>
          </a:p>
          <a:p>
            <a:r>
              <a:rPr lang="en-US" dirty="0"/>
              <a:t>$: recursive objects (lists and </a:t>
            </a:r>
            <a:r>
              <a:rPr lang="en-US" dirty="0" err="1"/>
              <a:t>data.frames</a:t>
            </a:r>
            <a:r>
              <a:rPr lang="en-US" dirty="0"/>
              <a:t>). Only literal character string or a symbol as the index. The index is </a:t>
            </a:r>
            <a:r>
              <a:rPr lang="en-US" i="1" dirty="0"/>
              <a:t>not computable</a:t>
            </a:r>
            <a:r>
              <a:rPr lang="en-US" dirty="0"/>
              <a:t>.  If you need to evaluate an expression to find the index, use x[[expr]]. </a:t>
            </a:r>
          </a:p>
        </p:txBody>
      </p:sp>
    </p:spTree>
    <p:extLst>
      <p:ext uri="{BB962C8B-B14F-4D97-AF65-F5344CB8AC3E}">
        <p14:creationId xmlns:p14="http://schemas.microsoft.com/office/powerpoint/2010/main" val="58603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5496" y="286470"/>
            <a:ext cx="7538906" cy="654993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with Matrixes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99" y="-25911"/>
            <a:ext cx="9136803" cy="62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EEFEE"/>
              </a:clrFrom>
              <a:clrTo>
                <a:srgbClr val="EEEF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7599" y="665071"/>
            <a:ext cx="9136803" cy="41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2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08" y="112285"/>
            <a:ext cx="8108728" cy="6192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8302" y="5363751"/>
            <a:ext cx="3040322" cy="94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1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99" y="734169"/>
            <a:ext cx="9136803" cy="5508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60" y="701975"/>
            <a:ext cx="5995242" cy="7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EEFEE"/>
              </a:clrFrom>
              <a:clrTo>
                <a:srgbClr val="EEEF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0187" y="112285"/>
            <a:ext cx="6857259" cy="61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5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99" y="595973"/>
            <a:ext cx="9136803" cy="49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8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introductory presentation</a:t>
            </a:r>
          </a:p>
          <a:p>
            <a:r>
              <a:rPr lang="en-US" dirty="0"/>
              <a:t>Hands-on exercises</a:t>
            </a:r>
          </a:p>
          <a:p>
            <a:endParaRPr lang="en-US" dirty="0"/>
          </a:p>
          <a:p>
            <a:r>
              <a:rPr lang="en-US" sz="3990" dirty="0" err="1"/>
              <a:t>adamwilson.us</a:t>
            </a:r>
            <a:r>
              <a:rPr lang="en-US" sz="3990" dirty="0"/>
              <a:t>/</a:t>
            </a:r>
            <a:r>
              <a:rPr lang="en-US" sz="3990" dirty="0" err="1"/>
              <a:t>SpatialDataScience</a:t>
            </a:r>
            <a:r>
              <a:rPr lang="en-US" sz="3990" dirty="0"/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Placeholder 8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7F3D8"/>
              </a:clrFrom>
              <a:clrTo>
                <a:srgbClr val="F7F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800" y="4151241"/>
            <a:ext cx="2980786" cy="2106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104" y="6072988"/>
            <a:ext cx="3918060" cy="369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interrupt!</a:t>
            </a:r>
          </a:p>
        </p:txBody>
      </p:sp>
    </p:spTree>
    <p:extLst>
      <p:ext uri="{BB962C8B-B14F-4D97-AF65-F5344CB8AC3E}">
        <p14:creationId xmlns:p14="http://schemas.microsoft.com/office/powerpoint/2010/main" val="17155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99" y="734169"/>
            <a:ext cx="9136803" cy="4609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106" y="3498098"/>
            <a:ext cx="1451063" cy="3078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902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Poisson</a:t>
            </a:r>
          </a:p>
        </p:txBody>
      </p:sp>
    </p:spTree>
    <p:extLst>
      <p:ext uri="{BB962C8B-B14F-4D97-AF65-F5344CB8AC3E}">
        <p14:creationId xmlns:p14="http://schemas.microsoft.com/office/powerpoint/2010/main" val="211894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EEFEE"/>
              </a:clrFrom>
              <a:clrTo>
                <a:srgbClr val="EEEF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7599" y="1286955"/>
            <a:ext cx="9136803" cy="35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EEFEE"/>
              </a:clrFrom>
              <a:clrTo>
                <a:srgbClr val="EEEF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7599" y="388678"/>
            <a:ext cx="9136803" cy="43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36803" cy="376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88702"/>
            <a:ext cx="9136803" cy="9789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90" dirty="0"/>
              <a:t>If statements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80526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303" y="286605"/>
            <a:ext cx="7799472" cy="654859"/>
          </a:xfrm>
        </p:spPr>
        <p:txBody>
          <a:bodyPr>
            <a:normAutofit fontScale="90000"/>
          </a:bodyPr>
          <a:lstStyle/>
          <a:p>
            <a:r>
              <a:rPr lang="en-US"/>
              <a:t>Libraries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303" y="1217856"/>
            <a:ext cx="5364097" cy="47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1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Directory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EEFEE"/>
              </a:clrFrom>
              <a:clrTo>
                <a:srgbClr val="EEEF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1007" y="1148758"/>
            <a:ext cx="6699816" cy="51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53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EEFEE"/>
              </a:clrFrom>
              <a:clrTo>
                <a:srgbClr val="EEEF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7599" y="1271021"/>
            <a:ext cx="9136803" cy="43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Cheatsheets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</a:t>
            </a:r>
            <a:r>
              <a:rPr lang="en-US" dirty="0">
                <a:hlinkClick r:id="rId2"/>
              </a:rPr>
              <a:t>https://www.rstudio.com/resources/cheatsheets/</a:t>
            </a:r>
            <a:r>
              <a:rPr lang="en-US" dirty="0"/>
              <a:t> for more cheat sheets summarizing R and related projects</a:t>
            </a:r>
            <a:r>
              <a:rPr lang="is-IS" dirty="0"/>
              <a:t>…</a:t>
            </a:r>
          </a:p>
          <a:p>
            <a:endParaRPr lang="is-I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713" y="2323428"/>
            <a:ext cx="8714296" cy="2059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2624" y="4587563"/>
            <a:ext cx="3711272" cy="21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RMarkdown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Cheatsheet</a:t>
            </a:r>
            <a:r>
              <a:rPr lang="en-US" dirty="0">
                <a:solidFill>
                  <a:schemeClr val="tx1"/>
                </a:solidFill>
              </a:rPr>
              <a:t> in Korean</a:t>
            </a:r>
          </a:p>
        </p:txBody>
      </p:sp>
    </p:spTree>
    <p:extLst>
      <p:ext uri="{BB962C8B-B14F-4D97-AF65-F5344CB8AC3E}">
        <p14:creationId xmlns:p14="http://schemas.microsoft.com/office/powerpoint/2010/main" val="1172453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58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909" y="1770642"/>
            <a:ext cx="8637280" cy="3662207"/>
          </a:xfrm>
        </p:spPr>
        <p:txBody>
          <a:bodyPr>
            <a:normAutofit/>
          </a:bodyPr>
          <a:lstStyle/>
          <a:p>
            <a:pPr algn="ctr"/>
            <a:r>
              <a:rPr lang="en-US" sz="3264" dirty="0"/>
              <a:t>Homework #1 Due Next Monday before class (8:30AM)</a:t>
            </a:r>
          </a:p>
          <a:p>
            <a:pPr algn="ctr"/>
            <a:endParaRPr lang="en-US" sz="3264" dirty="0"/>
          </a:p>
          <a:p>
            <a:pPr algn="ctr"/>
            <a:r>
              <a:rPr lang="en-US" sz="3264" dirty="0"/>
              <a:t>’Example’ Homework available</a:t>
            </a:r>
          </a:p>
          <a:p>
            <a:pPr algn="ctr"/>
            <a:r>
              <a:rPr lang="en-US" sz="3264" dirty="0"/>
              <a:t>Find it in </a:t>
            </a:r>
            <a:r>
              <a:rPr lang="en-US" sz="3264" dirty="0" err="1"/>
              <a:t>UBLearns</a:t>
            </a:r>
            <a:endParaRPr lang="en-US" sz="3264" dirty="0"/>
          </a:p>
        </p:txBody>
      </p:sp>
    </p:spTree>
    <p:extLst>
      <p:ext uri="{BB962C8B-B14F-4D97-AF65-F5344CB8AC3E}">
        <p14:creationId xmlns:p14="http://schemas.microsoft.com/office/powerpoint/2010/main" val="8054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439" y="181383"/>
            <a:ext cx="8223123" cy="666825"/>
          </a:xfrm>
        </p:spPr>
        <p:txBody>
          <a:bodyPr>
            <a:normAutofit fontScale="90000"/>
          </a:bodyPr>
          <a:lstStyle/>
          <a:p>
            <a:r>
              <a:rPr lang="en-US" dirty="0"/>
              <a:t>Data Science?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5611" y="6607519"/>
            <a:ext cx="6268063" cy="21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--</a:t>
            </a:r>
            <a:r>
              <a:rPr lang="en-US" dirty="0" err="1"/>
              <a:t>Grolemund</a:t>
            </a:r>
            <a:r>
              <a:rPr lang="en-US" dirty="0"/>
              <a:t> &amp; Wickham, R for Data Science, O'Reilly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008" y="1563348"/>
            <a:ext cx="8445005" cy="33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4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439" y="274639"/>
            <a:ext cx="8223123" cy="805022"/>
          </a:xfrm>
        </p:spPr>
        <p:txBody>
          <a:bodyPr>
            <a:normAutofit/>
          </a:bodyPr>
          <a:lstStyle/>
          <a:p>
            <a:r>
              <a:rPr lang="en-US" sz="3990" dirty="0"/>
              <a:t>Homework submitted in </a:t>
            </a:r>
            <a:r>
              <a:rPr lang="en-US" sz="3990" dirty="0" err="1"/>
              <a:t>UBlearns</a:t>
            </a:r>
            <a:endParaRPr lang="en-US" sz="399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01" y="1286955"/>
            <a:ext cx="7608723" cy="30726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368544" y="2530723"/>
            <a:ext cx="829179" cy="34549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5268" y="4531010"/>
            <a:ext cx="8441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Working collaboratively is encouraged but you are responsible for developing your own code to answer the </a:t>
            </a:r>
            <a:r>
              <a:rPr lang="en-US">
                <a:solidFill>
                  <a:schemeClr val="tx1"/>
                </a:solidFill>
              </a:rPr>
              <a:t>questions: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	Acceptable</a:t>
            </a:r>
            <a:r>
              <a:rPr lang="en-US" dirty="0">
                <a:solidFill>
                  <a:schemeClr val="tx1"/>
                </a:solidFill>
              </a:rPr>
              <a:t>: “which functions did you use to answer #4?”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err="1">
                <a:solidFill>
                  <a:schemeClr val="tx1"/>
                </a:solidFill>
              </a:rPr>
              <a:t>Unacceptable</a:t>
            </a:r>
            <a:r>
              <a:rPr lang="en-US" dirty="0" err="1">
                <a:solidFill>
                  <a:schemeClr val="tx1"/>
                </a:solidFill>
              </a:rPr>
              <a:t>:“please</a:t>
            </a:r>
            <a:r>
              <a:rPr lang="en-US" dirty="0">
                <a:solidFill>
                  <a:schemeClr val="tx1"/>
                </a:solidFill>
              </a:rPr>
              <a:t> email me your code for #4.”</a:t>
            </a:r>
          </a:p>
        </p:txBody>
      </p:sp>
    </p:spTree>
    <p:extLst>
      <p:ext uri="{BB962C8B-B14F-4D97-AF65-F5344CB8AC3E}">
        <p14:creationId xmlns:p14="http://schemas.microsoft.com/office/powerpoint/2010/main" val="248458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439" y="112285"/>
            <a:ext cx="8223123" cy="666825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 format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00" y="941464"/>
            <a:ext cx="7186217" cy="51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39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7F3D8"/>
              </a:clrFrom>
              <a:clrTo>
                <a:srgbClr val="F7F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451" y="3410883"/>
            <a:ext cx="3690301" cy="260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8450" y="6454700"/>
            <a:ext cx="3918060" cy="369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interrupt!</a:t>
            </a:r>
          </a:p>
        </p:txBody>
      </p:sp>
    </p:spTree>
    <p:extLst>
      <p:ext uri="{BB962C8B-B14F-4D97-AF65-F5344CB8AC3E}">
        <p14:creationId xmlns:p14="http://schemas.microsoft.com/office/powerpoint/2010/main" val="1349622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up your screen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9284" y="5087358"/>
            <a:ext cx="1648208" cy="218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dirty="0">
                <a:solidFill>
                  <a:srgbClr val="FFFFFF"/>
                </a:solidFill>
              </a:rPr>
              <a:t>On the screen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008" y="1217856"/>
            <a:ext cx="8643429" cy="49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13" y="292884"/>
            <a:ext cx="7537862" cy="654859"/>
          </a:xfrm>
        </p:spPr>
        <p:txBody>
          <a:bodyPr>
            <a:normAutofit/>
          </a:bodyPr>
          <a:lstStyle/>
          <a:p>
            <a:r>
              <a:rPr lang="en-US" sz="2902" dirty="0"/>
              <a:t>Take time to learn efficient flows</a:t>
            </a:r>
            <a:r>
              <a:rPr lang="is-IS" sz="2902" dirty="0"/>
              <a:t>…</a:t>
            </a:r>
            <a:endParaRPr lang="en-US" sz="2902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007" y="1217856"/>
            <a:ext cx="8360887" cy="4945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670" y="109145"/>
            <a:ext cx="2479116" cy="973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3794" y="5301185"/>
            <a:ext cx="4384662" cy="76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2176" dirty="0">
                <a:solidFill>
                  <a:srgbClr val="FF0000"/>
                </a:solidFill>
              </a:rPr>
              <a:t>Outputs </a:t>
            </a:r>
            <a:r>
              <a:rPr lang="en-US" altLang="en-US" sz="2176">
                <a:solidFill>
                  <a:srgbClr val="FF0000"/>
                </a:solidFill>
              </a:rPr>
              <a:t>appear here, did you get what you wanted?</a:t>
            </a:r>
            <a:endParaRPr lang="en-US" altLang="en-US" sz="2176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9285" y="2368806"/>
            <a:ext cx="3924401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2176">
                <a:solidFill>
                  <a:srgbClr val="FF0000"/>
                </a:solidFill>
              </a:rPr>
              <a:t>Write code </a:t>
            </a:r>
            <a:r>
              <a:rPr lang="en-US" altLang="en-US" sz="2176" dirty="0">
                <a:solidFill>
                  <a:srgbClr val="FF0000"/>
                </a:solidFill>
              </a:rPr>
              <a:t>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1117" y="3161910"/>
            <a:ext cx="4062597" cy="76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2176" dirty="0">
                <a:solidFill>
                  <a:srgbClr val="FF0000"/>
                </a:solidFill>
              </a:rPr>
              <a:t>Ctrl (or command)-R will run a </a:t>
            </a:r>
            <a:r>
              <a:rPr lang="en-US" altLang="en-US" sz="2176">
                <a:solidFill>
                  <a:srgbClr val="FF0000"/>
                </a:solidFill>
              </a:rPr>
              <a:t>line (or </a:t>
            </a:r>
            <a:r>
              <a:rPr lang="en-US" altLang="en-US" sz="2176" dirty="0">
                <a:solidFill>
                  <a:srgbClr val="FF0000"/>
                </a:solidFill>
              </a:rPr>
              <a:t>whatever </a:t>
            </a:r>
            <a:r>
              <a:rPr lang="en-US" altLang="en-US" sz="2176">
                <a:solidFill>
                  <a:srgbClr val="FF0000"/>
                </a:solidFill>
              </a:rPr>
              <a:t>is highlighted)</a:t>
            </a:r>
            <a:endParaRPr lang="en-US" altLang="en-US" sz="2176" dirty="0">
              <a:solidFill>
                <a:srgbClr val="FF0000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1637659" y="3359902"/>
            <a:ext cx="414589" cy="241843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0800000">
            <a:off x="6727112" y="2460840"/>
            <a:ext cx="874851" cy="331671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13" y="292884"/>
            <a:ext cx="7537862" cy="654859"/>
          </a:xfrm>
        </p:spPr>
        <p:txBody>
          <a:bodyPr>
            <a:normAutofit/>
          </a:bodyPr>
          <a:lstStyle/>
          <a:p>
            <a:r>
              <a:rPr lang="en-US" sz="2902" dirty="0"/>
              <a:t>Take time to learn efficient flows</a:t>
            </a:r>
            <a:r>
              <a:rPr lang="is-IS" sz="2902" dirty="0"/>
              <a:t>…</a:t>
            </a:r>
            <a:endParaRPr lang="en-US" sz="2902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007" y="1217856"/>
            <a:ext cx="8360887" cy="4945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746" y="2099794"/>
            <a:ext cx="4542762" cy="159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97" dirty="0">
                <a:solidFill>
                  <a:srgbClr val="FF0000"/>
                </a:solidFill>
              </a:rPr>
              <a:t>Your code is your product!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0598" y="4572556"/>
            <a:ext cx="4284091" cy="159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97" dirty="0">
                <a:solidFill>
                  <a:srgbClr val="FF0000"/>
                </a:solidFill>
              </a:rPr>
              <a:t>Your outputs are ephemeral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670" y="109145"/>
            <a:ext cx="2479116" cy="973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0751" y="3152608"/>
            <a:ext cx="184731" cy="21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8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57401" y="24341"/>
            <a:ext cx="7946297" cy="62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647"/>
          <a:stretch/>
        </p:blipFill>
        <p:spPr>
          <a:xfrm>
            <a:off x="1554362" y="1148758"/>
            <a:ext cx="8827975" cy="4698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2811" y="319579"/>
            <a:ext cx="8775476" cy="654859"/>
          </a:xfrm>
        </p:spPr>
        <p:txBody>
          <a:bodyPr>
            <a:noAutofit/>
          </a:bodyPr>
          <a:lstStyle/>
          <a:p>
            <a:r>
              <a:rPr lang="en-US" sz="3264" dirty="0" err="1"/>
              <a:t>RStudio</a:t>
            </a:r>
            <a:r>
              <a:rPr lang="en-US" sz="3264" dirty="0"/>
              <a:t> Keyboard shortcuts for (nearly) everything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3794" y="5847439"/>
            <a:ext cx="769473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39" dirty="0">
                <a:solidFill>
                  <a:srgbClr val="FF0000"/>
                </a:solidFill>
              </a:rPr>
              <a:t>Focus on use of ctrl (command) -R for sending code</a:t>
            </a:r>
          </a:p>
        </p:txBody>
      </p:sp>
    </p:spTree>
    <p:extLst>
      <p:ext uri="{BB962C8B-B14F-4D97-AF65-F5344CB8AC3E}">
        <p14:creationId xmlns:p14="http://schemas.microsoft.com/office/powerpoint/2010/main" val="14650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64" dirty="0"/>
              <a:t>On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“Programming ought to be regarded as an integral part of effective and responsible data analysis”</a:t>
            </a:r>
          </a:p>
          <a:p>
            <a:r>
              <a:rPr lang="en-US" altLang="en-US" sz="1632" dirty="0"/>
              <a:t>       	 - </a:t>
            </a:r>
            <a:r>
              <a:rPr lang="en-US" altLang="en-US" sz="1632" dirty="0" err="1"/>
              <a:t>Venables</a:t>
            </a:r>
            <a:r>
              <a:rPr lang="en-US" altLang="en-US" sz="1632" dirty="0"/>
              <a:t> and Ripley. 1999.  </a:t>
            </a:r>
            <a:r>
              <a:rPr lang="en-US" altLang="en-US" sz="1632" b="1" dirty="0"/>
              <a:t>S Programming</a:t>
            </a:r>
          </a:p>
          <a:p>
            <a:endParaRPr lang="en-US" altLang="en-US" sz="1632" b="1" dirty="0"/>
          </a:p>
          <a:p>
            <a:endParaRPr lang="en-US" altLang="en-US" sz="1632" b="1" dirty="0"/>
          </a:p>
          <a:p>
            <a:endParaRPr lang="en-US" altLang="en-US" sz="1632" b="1" dirty="0"/>
          </a:p>
          <a:p>
            <a:endParaRPr lang="en-US" altLang="en-US" sz="1632" b="1" dirty="0"/>
          </a:p>
          <a:p>
            <a:endParaRPr lang="en-US" altLang="en-US" sz="1632" b="1" dirty="0"/>
          </a:p>
          <a:p>
            <a:endParaRPr lang="en-US" altLang="en-US" sz="1632" b="1" dirty="0"/>
          </a:p>
          <a:p>
            <a:endParaRPr lang="en-US" altLang="en-US" sz="1632" b="1" dirty="0"/>
          </a:p>
          <a:p>
            <a:pPr algn="ctr"/>
            <a:r>
              <a:rPr lang="en-US" altLang="en-US" sz="3264" b="1" dirty="0"/>
              <a:t>You can figure it out!</a:t>
            </a:r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table ‘named’ iris.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49911" y="3843590"/>
            <a:ext cx="7537863" cy="2025504"/>
          </a:xfrm>
        </p:spPr>
        <p:txBody>
          <a:bodyPr/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iris$Sepal.Width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filter(iris,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Sepal.Length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&lt;4.9) 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iris$Sepal.Length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iris$Petal.Length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50342"/>
              </p:ext>
            </p:extLst>
          </p:nvPr>
        </p:nvGraphicFramePr>
        <p:xfrm>
          <a:off x="2571991" y="1286954"/>
          <a:ext cx="6260415" cy="201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Row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Sepal.Length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Sepal.Width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Petal.Length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Petal.Width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Species</a:t>
                      </a:r>
                    </a:p>
                  </a:txBody>
                  <a:tcPr marL="11516" marR="11516" marT="1151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7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5.1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3.5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1.4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16" marR="11516" marT="1151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78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4.9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1.4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16" marR="11516" marT="1151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7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4.7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16" marR="11516" marT="1151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7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4.6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3.1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16" marR="11516" marT="1151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7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3.6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1.4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1516" marR="11516" marT="11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516" marR="11516" marT="1151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107" y="286605"/>
            <a:ext cx="7937668" cy="654859"/>
          </a:xfrm>
        </p:spPr>
        <p:txBody>
          <a:bodyPr>
            <a:noAutofit/>
          </a:bodyPr>
          <a:lstStyle/>
          <a:p>
            <a:r>
              <a:rPr lang="en-US" sz="3264" dirty="0"/>
              <a:t>It won’t take long before you can ‘read’ this</a:t>
            </a:r>
            <a:r>
              <a:rPr lang="is-IS" sz="3264" dirty="0"/>
              <a:t>…</a:t>
            </a:r>
            <a:endParaRPr lang="en-US" sz="3264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6145"/>
            <a:ext cx="10134600" cy="4977686"/>
          </a:xfrm>
        </p:spPr>
        <p:txBody>
          <a:bodyPr>
            <a:normAutofit/>
          </a:bodyPr>
          <a:lstStyle/>
          <a:p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space.only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 &lt;- gam(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present~s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(X_CEN, Y_CEN),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		data=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finch@data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, family="binomial")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preds.space.only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 &lt;-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as.numeric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(predict(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space.only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, 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			           type="response"))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resid.space.only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 &lt;- residuals(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space.only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finch$space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as.numeric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(predict(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space.only,type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="terms"))  </a:t>
            </a:r>
          </a:p>
          <a:p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ggplot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finch@data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, 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aes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(x=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y,z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=space,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map_id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 = id)) +      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geom_map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aes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(fill = space), map =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pfinch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)+  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geom_point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aes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(col=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as.logical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(present)))+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expand_limits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(x =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pfinch$long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, 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		    y =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pfinch$lat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)+   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scale_fill_gradientn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colours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=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	c("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darkblue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","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blue","grey","yellow","orange","red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"))+  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scale_color_manual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(values=</a:t>
            </a:r>
            <a:br>
              <a:rPr lang="en-US" sz="1632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	c("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transparent","black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"),name="Present")+  </a:t>
            </a:r>
            <a:r>
              <a:rPr lang="en-US" sz="1632" dirty="0" err="1">
                <a:latin typeface="Courier New" charset="0"/>
                <a:ea typeface="Courier New" charset="0"/>
                <a:cs typeface="Courier New" charset="0"/>
              </a:rPr>
              <a:t>coord_equal</a:t>
            </a:r>
            <a:r>
              <a:rPr lang="en-US" sz="1632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1659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EEEFEE"/>
              </a:clrFrom>
              <a:clrTo>
                <a:srgbClr val="EEE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4942" y="1217856"/>
            <a:ext cx="8567800" cy="49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and destroying objects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EEFEE"/>
              </a:clrFrom>
              <a:clrTo>
                <a:srgbClr val="EEEF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2811" y="1217857"/>
            <a:ext cx="5210870" cy="50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106" y="1286955"/>
            <a:ext cx="6217029" cy="47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821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6830</TotalTime>
  <Words>380</Words>
  <Application>Microsoft Macintosh PowerPoint</Application>
  <PresentationFormat>Widescreen</PresentationFormat>
  <Paragraphs>116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Spatial environmental data analysis with R GEO 503</vt:lpstr>
      <vt:lpstr>Agenda</vt:lpstr>
      <vt:lpstr>Data Science?</vt:lpstr>
      <vt:lpstr>On programming</vt:lpstr>
      <vt:lpstr>A table ‘named’ iris.</vt:lpstr>
      <vt:lpstr>It won’t take long before you can ‘read’ this…</vt:lpstr>
      <vt:lpstr>Data Types</vt:lpstr>
      <vt:lpstr>Creating and destroying objects</vt:lpstr>
      <vt:lpstr>Vectors</vt:lpstr>
      <vt:lpstr>PowerPoint Presentation</vt:lpstr>
      <vt:lpstr>PowerPoint Presentation</vt:lpstr>
      <vt:lpstr>Working with Matrixes (matrices) </vt:lpstr>
      <vt:lpstr>3 Basic indexing operators</vt:lpstr>
      <vt:lpstr>Working with Matrixes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statements and functions</vt:lpstr>
      <vt:lpstr>Libraries</vt:lpstr>
      <vt:lpstr>Working Directory</vt:lpstr>
      <vt:lpstr>PowerPoint Presentation</vt:lpstr>
      <vt:lpstr>Cheatsheets</vt:lpstr>
      <vt:lpstr>Homework Notes</vt:lpstr>
      <vt:lpstr>Homework</vt:lpstr>
      <vt:lpstr>Homework submitted in UBlearns</vt:lpstr>
      <vt:lpstr>Homework format</vt:lpstr>
      <vt:lpstr>R Introduction</vt:lpstr>
      <vt:lpstr>Set up your screen</vt:lpstr>
      <vt:lpstr>Take time to learn efficient flows…</vt:lpstr>
      <vt:lpstr>Take time to learn efficient flows…</vt:lpstr>
      <vt:lpstr>PowerPoint Presentation</vt:lpstr>
      <vt:lpstr>RStudio Keyboard shortcuts for (nearly) everything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 Project for Statistical Computing</dc:title>
  <dc:creator>punctata</dc:creator>
  <cp:lastModifiedBy>Adam Wilson</cp:lastModifiedBy>
  <cp:revision>195</cp:revision>
  <cp:lastPrinted>2016-09-11T18:55:44Z</cp:lastPrinted>
  <dcterms:modified xsi:type="dcterms:W3CDTF">2018-08-27T16:49:07Z</dcterms:modified>
</cp:coreProperties>
</file>